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handoutMasterIdLst>
    <p:handoutMasterId r:id="rId38"/>
  </p:handoutMasterIdLst>
  <p:sldIdLst>
    <p:sldId id="256" r:id="rId2"/>
    <p:sldId id="283" r:id="rId3"/>
    <p:sldId id="265" r:id="rId4"/>
    <p:sldId id="257" r:id="rId5"/>
    <p:sldId id="258" r:id="rId6"/>
    <p:sldId id="269" r:id="rId7"/>
    <p:sldId id="267" r:id="rId8"/>
    <p:sldId id="268" r:id="rId9"/>
    <p:sldId id="271" r:id="rId10"/>
    <p:sldId id="272" r:id="rId11"/>
    <p:sldId id="273" r:id="rId12"/>
    <p:sldId id="270" r:id="rId13"/>
    <p:sldId id="259" r:id="rId14"/>
    <p:sldId id="260" r:id="rId15"/>
    <p:sldId id="274" r:id="rId16"/>
    <p:sldId id="275" r:id="rId17"/>
    <p:sldId id="277" r:id="rId18"/>
    <p:sldId id="276" r:id="rId19"/>
    <p:sldId id="278" r:id="rId20"/>
    <p:sldId id="261" r:id="rId21"/>
    <p:sldId id="280" r:id="rId22"/>
    <p:sldId id="296" r:id="rId23"/>
    <p:sldId id="262" r:id="rId24"/>
    <p:sldId id="281" r:id="rId25"/>
    <p:sldId id="284" r:id="rId26"/>
    <p:sldId id="263" r:id="rId27"/>
    <p:sldId id="279" r:id="rId28"/>
    <p:sldId id="282" r:id="rId29"/>
    <p:sldId id="285" r:id="rId30"/>
    <p:sldId id="286" r:id="rId31"/>
    <p:sldId id="288" r:id="rId32"/>
    <p:sldId id="291" r:id="rId33"/>
    <p:sldId id="292" r:id="rId34"/>
    <p:sldId id="294" r:id="rId35"/>
    <p:sldId id="295"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89C85DE-1A5A-4C44-A18A-25D07719705B}" type="datetimeFigureOut">
              <a:rPr lang="en-US" smtClean="0"/>
              <a:t>3/24/2014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1668245-2AAE-4168-BB29-ADC4B3F721A4}" type="slidenum">
              <a:rPr lang="en-US" smtClean="0"/>
              <a:t>‹#›</a:t>
            </a:fld>
            <a:endParaRPr lang="en-US"/>
          </a:p>
        </p:txBody>
      </p:sp>
    </p:spTree>
    <p:extLst>
      <p:ext uri="{BB962C8B-B14F-4D97-AF65-F5344CB8AC3E}">
        <p14:creationId xmlns:p14="http://schemas.microsoft.com/office/powerpoint/2010/main" val="2641056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2E9B40F-DEA7-4EF4-8FA2-156D6DE0314A}" type="datetimeFigureOut">
              <a:rPr lang="en-US" smtClean="0"/>
              <a:t>3/24/2014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6337D6D-6F9B-4EF5-970B-62ED7F173D52}" type="slidenum">
              <a:rPr lang="en-US" smtClean="0"/>
              <a:t>‹#›</a:t>
            </a:fld>
            <a:endParaRPr lang="en-US"/>
          </a:p>
        </p:txBody>
      </p:sp>
    </p:spTree>
    <p:extLst>
      <p:ext uri="{BB962C8B-B14F-4D97-AF65-F5344CB8AC3E}">
        <p14:creationId xmlns:p14="http://schemas.microsoft.com/office/powerpoint/2010/main" val="427392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0557D-C038-44D2-8A18-D42F4E266F60}"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3874B5-9C91-45BB-A8CF-63941ADA848D}"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C99A3-40E4-4EE4-BA90-8E5A0BB930EA}"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F9E4ED-1BA4-46ED-90A0-FA7A5E573E67}"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A4FD14-259C-4515-BC3F-3629B5F7AE8D}"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792843-7030-4EA5-A93A-85032913B394}"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D8A7D2-82B5-4A48-9059-476DF7E7382D}"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5A3BE0-E670-4821-BB60-7CE91710BEF5}" type="slidenum">
              <a:rPr lang="en-US" smtClean="0"/>
              <a:pPr fontAlgn="base">
                <a:spcBef>
                  <a:spcPct val="0"/>
                </a:spcBef>
                <a:spcAft>
                  <a:spcPct val="0"/>
                </a:spcAft>
                <a:defRPr/>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F5732F44-0F69-4AAF-B9A8-380E6664250D}" type="datetimeFigureOut">
              <a:rPr lang="en-US" smtClean="0"/>
              <a:pPr/>
              <a:t>3/24/2014</a:t>
            </a:fld>
            <a:endParaRPr lang="en-US"/>
          </a:p>
        </p:txBody>
      </p:sp>
      <p:sp>
        <p:nvSpPr>
          <p:cNvPr id="16" name="Slide Number Placeholder 15"/>
          <p:cNvSpPr>
            <a:spLocks noGrp="1"/>
          </p:cNvSpPr>
          <p:nvPr>
            <p:ph type="sldNum" sz="quarter" idx="11"/>
          </p:nvPr>
        </p:nvSpPr>
        <p:spPr/>
        <p:txBody>
          <a:bodyPr/>
          <a:lstStyle/>
          <a:p>
            <a:fld id="{702E5B80-9128-47BD-AC5A-3059D56BFB6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32F44-0F69-4AAF-B9A8-380E6664250D}"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E5B80-9128-47BD-AC5A-3059D56BFB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732F44-0F69-4AAF-B9A8-380E6664250D}" type="datetimeFigureOut">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E5B80-9128-47BD-AC5A-3059D56BFB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F5732F44-0F69-4AAF-B9A8-380E6664250D}" type="datetimeFigureOut">
              <a:rPr lang="en-US" smtClean="0"/>
              <a:pPr/>
              <a:t>3/24/2014</a:t>
            </a:fld>
            <a:endParaRPr lang="en-US"/>
          </a:p>
        </p:txBody>
      </p:sp>
      <p:sp>
        <p:nvSpPr>
          <p:cNvPr id="15" name="Slide Number Placeholder 14"/>
          <p:cNvSpPr>
            <a:spLocks noGrp="1"/>
          </p:cNvSpPr>
          <p:nvPr>
            <p:ph type="sldNum" sz="quarter" idx="11"/>
          </p:nvPr>
        </p:nvSpPr>
        <p:spPr/>
        <p:txBody>
          <a:bodyPr/>
          <a:lstStyle/>
          <a:p>
            <a:fld id="{702E5B80-9128-47BD-AC5A-3059D56BFB6F}"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5732F44-0F69-4AAF-B9A8-380E6664250D}" type="datetimeFigureOut">
              <a:rPr lang="en-US" smtClean="0"/>
              <a:pPr/>
              <a:t>3/24/2014</a:t>
            </a:fld>
            <a:endParaRPr lang="en-US"/>
          </a:p>
        </p:txBody>
      </p:sp>
      <p:sp>
        <p:nvSpPr>
          <p:cNvPr id="13" name="Slide Number Placeholder 12"/>
          <p:cNvSpPr>
            <a:spLocks noGrp="1"/>
          </p:cNvSpPr>
          <p:nvPr>
            <p:ph type="sldNum" sz="quarter" idx="11"/>
          </p:nvPr>
        </p:nvSpPr>
        <p:spPr/>
        <p:txBody>
          <a:bodyPr/>
          <a:lstStyle/>
          <a:p>
            <a:fld id="{702E5B80-9128-47BD-AC5A-3059D56BFB6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5732F44-0F69-4AAF-B9A8-380E6664250D}" type="datetimeFigureOut">
              <a:rPr lang="en-US" smtClean="0"/>
              <a:pPr/>
              <a:t>3/24/2014</a:t>
            </a:fld>
            <a:endParaRPr lang="en-US"/>
          </a:p>
        </p:txBody>
      </p:sp>
      <p:sp>
        <p:nvSpPr>
          <p:cNvPr id="9" name="Slide Number Placeholder 8"/>
          <p:cNvSpPr>
            <a:spLocks noGrp="1"/>
          </p:cNvSpPr>
          <p:nvPr>
            <p:ph type="sldNum" sz="quarter" idx="11"/>
          </p:nvPr>
        </p:nvSpPr>
        <p:spPr/>
        <p:txBody>
          <a:bodyPr/>
          <a:lstStyle/>
          <a:p>
            <a:fld id="{702E5B80-9128-47BD-AC5A-3059D56BFB6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F5732F44-0F69-4AAF-B9A8-380E6664250D}" type="datetimeFigureOut">
              <a:rPr lang="en-US" smtClean="0"/>
              <a:pPr/>
              <a:t>3/24/2014</a:t>
            </a:fld>
            <a:endParaRPr lang="en-US"/>
          </a:p>
        </p:txBody>
      </p:sp>
      <p:sp>
        <p:nvSpPr>
          <p:cNvPr id="15" name="Slide Number Placeholder 14"/>
          <p:cNvSpPr>
            <a:spLocks noGrp="1"/>
          </p:cNvSpPr>
          <p:nvPr>
            <p:ph type="sldNum" sz="quarter" idx="11"/>
          </p:nvPr>
        </p:nvSpPr>
        <p:spPr/>
        <p:txBody>
          <a:bodyPr/>
          <a:lstStyle/>
          <a:p>
            <a:fld id="{702E5B80-9128-47BD-AC5A-3059D56BFB6F}"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F5732F44-0F69-4AAF-B9A8-380E6664250D}" type="datetimeFigureOut">
              <a:rPr lang="en-US" smtClean="0"/>
              <a:pPr/>
              <a:t>3/24/2014</a:t>
            </a:fld>
            <a:endParaRPr lang="en-US"/>
          </a:p>
        </p:txBody>
      </p:sp>
      <p:sp>
        <p:nvSpPr>
          <p:cNvPr id="8" name="Slide Number Placeholder 7"/>
          <p:cNvSpPr>
            <a:spLocks noGrp="1"/>
          </p:cNvSpPr>
          <p:nvPr>
            <p:ph type="sldNum" sz="quarter" idx="11"/>
          </p:nvPr>
        </p:nvSpPr>
        <p:spPr/>
        <p:txBody>
          <a:bodyPr/>
          <a:lstStyle/>
          <a:p>
            <a:fld id="{702E5B80-9128-47BD-AC5A-3059D56BFB6F}"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5732F44-0F69-4AAF-B9A8-380E6664250D}" type="datetimeFigureOut">
              <a:rPr lang="en-US" smtClean="0"/>
              <a:pPr/>
              <a:t>3/24/2014</a:t>
            </a:fld>
            <a:endParaRPr lang="en-US"/>
          </a:p>
        </p:txBody>
      </p:sp>
      <p:sp>
        <p:nvSpPr>
          <p:cNvPr id="6" name="Slide Number Placeholder 5"/>
          <p:cNvSpPr>
            <a:spLocks noGrp="1"/>
          </p:cNvSpPr>
          <p:nvPr>
            <p:ph type="sldNum" sz="quarter" idx="11"/>
          </p:nvPr>
        </p:nvSpPr>
        <p:spPr/>
        <p:txBody>
          <a:bodyPr/>
          <a:lstStyle/>
          <a:p>
            <a:fld id="{702E5B80-9128-47BD-AC5A-3059D56BFB6F}"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5732F44-0F69-4AAF-B9A8-380E6664250D}" type="datetimeFigureOut">
              <a:rPr lang="en-US" smtClean="0"/>
              <a:pPr/>
              <a:t>3/24/2014</a:t>
            </a:fld>
            <a:endParaRPr lang="en-US"/>
          </a:p>
        </p:txBody>
      </p:sp>
      <p:sp>
        <p:nvSpPr>
          <p:cNvPr id="16" name="Slide Number Placeholder 15"/>
          <p:cNvSpPr>
            <a:spLocks noGrp="1"/>
          </p:cNvSpPr>
          <p:nvPr>
            <p:ph type="sldNum" sz="quarter" idx="11"/>
          </p:nvPr>
        </p:nvSpPr>
        <p:spPr/>
        <p:txBody>
          <a:bodyPr/>
          <a:lstStyle/>
          <a:p>
            <a:fld id="{702E5B80-9128-47BD-AC5A-3059D56BFB6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F5732F44-0F69-4AAF-B9A8-380E6664250D}" type="datetimeFigureOut">
              <a:rPr lang="en-US" smtClean="0"/>
              <a:pPr/>
              <a:t>3/24/2014</a:t>
            </a:fld>
            <a:endParaRPr lang="en-US"/>
          </a:p>
        </p:txBody>
      </p:sp>
      <p:sp>
        <p:nvSpPr>
          <p:cNvPr id="14" name="Slide Number Placeholder 13"/>
          <p:cNvSpPr>
            <a:spLocks noGrp="1"/>
          </p:cNvSpPr>
          <p:nvPr>
            <p:ph type="sldNum" sz="quarter" idx="11"/>
          </p:nvPr>
        </p:nvSpPr>
        <p:spPr/>
        <p:txBody>
          <a:bodyPr/>
          <a:lstStyle/>
          <a:p>
            <a:fld id="{702E5B80-9128-47BD-AC5A-3059D56BFB6F}"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5732F44-0F69-4AAF-B9A8-380E6664250D}" type="datetimeFigureOut">
              <a:rPr lang="en-US" smtClean="0"/>
              <a:pPr/>
              <a:t>3/24/2014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02E5B80-9128-47BD-AC5A-3059D56BFB6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vcell.ndsu.nodak.edu/animations/transcription/movie.htm"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023057">
            <a:off x="536246" y="1150035"/>
            <a:ext cx="7670462"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DNA, RNA</a:t>
            </a:r>
          </a:p>
          <a:p>
            <a:pPr algn="ctr"/>
            <a:r>
              <a:rPr lang="en-US"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&amp;</a:t>
            </a:r>
          </a:p>
          <a:p>
            <a:pPr algn="ctr"/>
            <a:r>
              <a:rPr lang="en-US"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Protein Synthesis</a:t>
            </a:r>
            <a:endParaRPr lang="en-US"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74638"/>
            <a:ext cx="9144000" cy="868362"/>
          </a:xfrm>
        </p:spPr>
        <p:txBody>
          <a:bodyPr/>
          <a:lstStyle/>
          <a:p>
            <a:r>
              <a:rPr lang="en-US" altLang="en-US" sz="4000" dirty="0" smtClean="0"/>
              <a:t>Rosalind Franklin’s X-ray Photo (1951)</a:t>
            </a:r>
          </a:p>
        </p:txBody>
      </p:sp>
      <p:pic>
        <p:nvPicPr>
          <p:cNvPr id="133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143000"/>
            <a:ext cx="6477000" cy="5741988"/>
          </a:xfrm>
          <a:noFill/>
        </p:spPr>
      </p:pic>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819400"/>
            <a:ext cx="18764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427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228600" y="152400"/>
            <a:ext cx="8458200" cy="6553200"/>
          </a:xfrm>
        </p:spPr>
        <p:txBody>
          <a:bodyPr>
            <a:normAutofit lnSpcReduction="10000"/>
          </a:bodyPr>
          <a:lstStyle/>
          <a:p>
            <a:pPr marL="571500" indent="-514350" eaLnBrk="1" hangingPunct="1">
              <a:buFont typeface="+mj-lt"/>
              <a:buAutoNum type="alphaLcParenR" startAt="3"/>
            </a:pPr>
            <a:r>
              <a:rPr lang="en-US" altLang="en-US" sz="2800" dirty="0" smtClean="0">
                <a:latin typeface="Comic Sans MS" pitchFamily="66" charset="0"/>
              </a:rPr>
              <a:t>Hydrogen bonds form between nitrogen bases, creating “steps” of ladder</a:t>
            </a:r>
          </a:p>
          <a:p>
            <a:pPr marL="971550" lvl="1" indent="-514350">
              <a:buFont typeface="Wingdings" panose="05000000000000000000" pitchFamily="2" charset="2"/>
              <a:buChar char="Ø"/>
            </a:pPr>
            <a:r>
              <a:rPr lang="en-US" altLang="en-US" sz="3200" dirty="0" smtClean="0">
                <a:latin typeface="Comic Sans MS" pitchFamily="66" charset="0"/>
              </a:rPr>
              <a:t>Adenine + Thymine = 2 hydrogen bonds</a:t>
            </a:r>
          </a:p>
          <a:p>
            <a:pPr marL="971550" lvl="1" indent="-514350" eaLnBrk="1" hangingPunct="1">
              <a:buFont typeface="Arial" charset="0"/>
              <a:buNone/>
            </a:pPr>
            <a:endParaRPr lang="en-US" altLang="en-US" dirty="0" smtClean="0">
              <a:latin typeface="Comic Sans MS" pitchFamily="66" charset="0"/>
            </a:endParaRPr>
          </a:p>
          <a:p>
            <a:pPr marL="971550" lvl="1" indent="-514350" eaLnBrk="1" hangingPunct="1">
              <a:buFont typeface="Arial" charset="0"/>
              <a:buNone/>
            </a:pPr>
            <a:r>
              <a:rPr lang="en-US" altLang="en-US" dirty="0" smtClean="0">
                <a:latin typeface="Comic Sans MS" pitchFamily="66" charset="0"/>
              </a:rPr>
              <a:t>					       </a:t>
            </a:r>
            <a:r>
              <a:rPr lang="en-US" altLang="en-US" sz="2000" dirty="0" smtClean="0">
                <a:latin typeface="Comic Sans MS" pitchFamily="66" charset="0"/>
              </a:rPr>
              <a:t>=2 hydrogen bonds</a:t>
            </a:r>
          </a:p>
          <a:p>
            <a:pPr marL="971550" lvl="1" indent="-514350" eaLnBrk="1" hangingPunct="1">
              <a:buFont typeface="Arial" charset="0"/>
              <a:buNone/>
            </a:pPr>
            <a:endParaRPr lang="en-US" altLang="en-US" dirty="0" smtClean="0">
              <a:latin typeface="Comic Sans MS" pitchFamily="66" charset="0"/>
            </a:endParaRPr>
          </a:p>
          <a:p>
            <a:pPr marL="971550" lvl="1" indent="-514350">
              <a:buFont typeface="Wingdings" panose="05000000000000000000" pitchFamily="2" charset="2"/>
              <a:buChar char="Ø"/>
            </a:pPr>
            <a:endParaRPr lang="en-US" altLang="en-US" sz="3200" dirty="0" smtClean="0">
              <a:latin typeface="Comic Sans MS" pitchFamily="66" charset="0"/>
            </a:endParaRPr>
          </a:p>
          <a:p>
            <a:pPr marL="971550" lvl="1" indent="-514350">
              <a:buFont typeface="Wingdings" panose="05000000000000000000" pitchFamily="2" charset="2"/>
              <a:buChar char="Ø"/>
            </a:pPr>
            <a:r>
              <a:rPr lang="en-US" altLang="en-US" sz="3200" dirty="0" smtClean="0">
                <a:latin typeface="Comic Sans MS" pitchFamily="66" charset="0"/>
              </a:rPr>
              <a:t>Cytosine </a:t>
            </a:r>
            <a:r>
              <a:rPr lang="en-US" altLang="en-US" sz="3200" dirty="0">
                <a:latin typeface="Comic Sans MS" pitchFamily="66" charset="0"/>
              </a:rPr>
              <a:t>+ Guanine= 3 hydrogen bonds</a:t>
            </a:r>
          </a:p>
          <a:p>
            <a:pPr marL="971550" lvl="1" indent="-514350" eaLnBrk="1" hangingPunct="1">
              <a:buFont typeface="Arial" charset="0"/>
              <a:buNone/>
            </a:pPr>
            <a:endParaRPr lang="en-US" altLang="en-US" dirty="0" smtClean="0">
              <a:latin typeface="Comic Sans MS" pitchFamily="66" charset="0"/>
            </a:endParaRPr>
          </a:p>
          <a:p>
            <a:pPr marL="971550" lvl="1" indent="-514350" eaLnBrk="1" hangingPunct="1">
              <a:buFont typeface="Arial" charset="0"/>
              <a:buNone/>
            </a:pPr>
            <a:r>
              <a:rPr lang="en-US" altLang="en-US" dirty="0" smtClean="0">
                <a:latin typeface="Comic Sans MS" pitchFamily="66" charset="0"/>
              </a:rPr>
              <a:t>						  </a:t>
            </a:r>
            <a:r>
              <a:rPr lang="en-US" altLang="en-US" sz="2000" dirty="0" smtClean="0">
                <a:latin typeface="Comic Sans MS" pitchFamily="66" charset="0"/>
              </a:rPr>
              <a:t>=3 hydrogen bonds</a:t>
            </a:r>
          </a:p>
          <a:p>
            <a:pPr marL="971550" lvl="1" indent="-514350" eaLnBrk="1" hangingPunct="1">
              <a:buFont typeface="Arial" charset="0"/>
              <a:buNone/>
            </a:pPr>
            <a:endParaRPr lang="en-US" altLang="en-US" sz="2000" dirty="0" smtClean="0">
              <a:latin typeface="Comic Sans MS" pitchFamily="66" charset="0"/>
            </a:endParaRPr>
          </a:p>
          <a:p>
            <a:pPr marL="971550" lvl="1" indent="-514350" eaLnBrk="1" hangingPunct="1">
              <a:buFont typeface="Arial" charset="0"/>
              <a:buNone/>
            </a:pPr>
            <a:endParaRPr lang="en-US" altLang="en-US" sz="3200" dirty="0" smtClean="0">
              <a:latin typeface="Comic Sans MS" pitchFamily="66" charset="0"/>
            </a:endParaRPr>
          </a:p>
          <a:p>
            <a:pPr marL="971550" lvl="1" indent="-514350" eaLnBrk="1" hangingPunct="1">
              <a:buFont typeface="Arial" charset="0"/>
              <a:buNone/>
            </a:pPr>
            <a:endParaRPr lang="en-US" altLang="en-US" sz="3200" dirty="0" smtClean="0">
              <a:latin typeface="Comic Sans MS" pitchFamily="66" charset="0"/>
            </a:endParaRPr>
          </a:p>
          <a:p>
            <a:pPr marL="971550" lvl="1" indent="-514350" eaLnBrk="1" hangingPunct="1">
              <a:buFont typeface="Arial" charset="0"/>
              <a:buNone/>
            </a:pPr>
            <a:r>
              <a:rPr lang="en-US" altLang="en-US" sz="3200" dirty="0" smtClean="0">
                <a:latin typeface="Comic Sans MS" pitchFamily="66" charset="0"/>
              </a:rPr>
              <a:t>Page 331</a:t>
            </a:r>
          </a:p>
          <a:p>
            <a:pPr marL="971550" lvl="1" indent="-514350" eaLnBrk="1" hangingPunct="1">
              <a:buFont typeface="Arial" charset="0"/>
              <a:buNone/>
            </a:pPr>
            <a:endParaRPr lang="en-US" altLang="en-US" sz="2000" dirty="0" smtClean="0">
              <a:solidFill>
                <a:schemeClr val="accent1"/>
              </a:solidFill>
              <a:latin typeface="Comic Sans MS" pitchFamily="66" charset="0"/>
            </a:endParaRPr>
          </a:p>
        </p:txBody>
      </p:sp>
      <p:sp>
        <p:nvSpPr>
          <p:cNvPr id="4" name="Oval 3"/>
          <p:cNvSpPr/>
          <p:nvPr/>
        </p:nvSpPr>
        <p:spPr>
          <a:xfrm>
            <a:off x="1143000" y="2057400"/>
            <a:ext cx="1066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solidFill>
                  <a:srgbClr val="FF0000"/>
                </a:solidFill>
              </a:rPr>
              <a:t>A</a:t>
            </a:r>
          </a:p>
        </p:txBody>
      </p:sp>
      <p:sp>
        <p:nvSpPr>
          <p:cNvPr id="5" name="Oval 4"/>
          <p:cNvSpPr/>
          <p:nvPr/>
        </p:nvSpPr>
        <p:spPr>
          <a:xfrm>
            <a:off x="2209800" y="2057400"/>
            <a:ext cx="1066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191000" y="2057400"/>
            <a:ext cx="1066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solidFill>
                  <a:srgbClr val="FF0000"/>
                </a:solidFill>
              </a:rPr>
              <a:t>T</a:t>
            </a:r>
          </a:p>
        </p:txBody>
      </p:sp>
      <p:cxnSp>
        <p:nvCxnSpPr>
          <p:cNvPr id="8" name="Straight Connector 7"/>
          <p:cNvCxnSpPr/>
          <p:nvPr/>
        </p:nvCxnSpPr>
        <p:spPr>
          <a:xfrm>
            <a:off x="3276600" y="2362200"/>
            <a:ext cx="9906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3276600" y="2514600"/>
            <a:ext cx="9906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7" name="Oval 16"/>
          <p:cNvSpPr/>
          <p:nvPr/>
        </p:nvSpPr>
        <p:spPr>
          <a:xfrm>
            <a:off x="1371600" y="3962400"/>
            <a:ext cx="1066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solidFill>
                  <a:srgbClr val="FF0000"/>
                </a:solidFill>
              </a:rPr>
              <a:t>C</a:t>
            </a:r>
          </a:p>
        </p:txBody>
      </p:sp>
      <p:sp>
        <p:nvSpPr>
          <p:cNvPr id="19" name="Oval 18"/>
          <p:cNvSpPr/>
          <p:nvPr/>
        </p:nvSpPr>
        <p:spPr>
          <a:xfrm>
            <a:off x="4800600" y="4038600"/>
            <a:ext cx="1066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solidFill>
                  <a:srgbClr val="FF0000"/>
                </a:solidFill>
              </a:rPr>
              <a:t>G</a:t>
            </a:r>
          </a:p>
        </p:txBody>
      </p:sp>
      <p:sp>
        <p:nvSpPr>
          <p:cNvPr id="20" name="Oval 19"/>
          <p:cNvSpPr/>
          <p:nvPr/>
        </p:nvSpPr>
        <p:spPr>
          <a:xfrm>
            <a:off x="3733800" y="4038600"/>
            <a:ext cx="1066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1" name="Straight Connector 20"/>
          <p:cNvCxnSpPr>
            <a:endCxn id="20" idx="2"/>
          </p:cNvCxnSpPr>
          <p:nvPr/>
        </p:nvCxnSpPr>
        <p:spPr>
          <a:xfrm>
            <a:off x="2438400" y="4381500"/>
            <a:ext cx="12954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2438400" y="4243388"/>
            <a:ext cx="1295400" cy="23812"/>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2362200" y="4495800"/>
            <a:ext cx="13716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56873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p:txBody>
          <a:bodyPr/>
          <a:lstStyle/>
          <a:p>
            <a:pPr>
              <a:defRPr/>
            </a:pPr>
            <a:fld id="{5C1002D8-8E82-487E-97AB-F6D004A504A2}" type="slidenum">
              <a:rPr lang="en-US" smtClean="0"/>
              <a:pPr>
                <a:defRPr/>
              </a:pPr>
              <a:t>12</a:t>
            </a:fld>
            <a:endParaRPr lang="en-US" smtClean="0"/>
          </a:p>
        </p:txBody>
      </p:sp>
      <p:sp>
        <p:nvSpPr>
          <p:cNvPr id="11267" name="Rectangle 2"/>
          <p:cNvSpPr>
            <a:spLocks noGrp="1" noChangeArrowheads="1"/>
          </p:cNvSpPr>
          <p:nvPr>
            <p:ph type="title"/>
          </p:nvPr>
        </p:nvSpPr>
        <p:spPr>
          <a:xfrm>
            <a:off x="304800" y="152400"/>
            <a:ext cx="7543800" cy="914400"/>
          </a:xfrm>
        </p:spPr>
        <p:txBody>
          <a:bodyPr/>
          <a:lstStyle/>
          <a:p>
            <a:pPr eaLnBrk="1" hangingPunct="1"/>
            <a:r>
              <a:rPr lang="en-US" altLang="en-US" dirty="0" smtClean="0"/>
              <a:t>DNA</a:t>
            </a:r>
          </a:p>
        </p:txBody>
      </p:sp>
      <p:pic>
        <p:nvPicPr>
          <p:cNvPr id="11268" name="Picture 5" descr="rav65819_03_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25" y="1228725"/>
            <a:ext cx="4968875"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02198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5417"/>
            <a:ext cx="8763000" cy="6186309"/>
          </a:xfrm>
          <a:prstGeom prst="rect">
            <a:avLst/>
          </a:prstGeom>
          <a:noFill/>
          <a:ln w="9525">
            <a:noFill/>
            <a:miter lim="800000"/>
            <a:headEnd/>
            <a:tailEnd/>
          </a:ln>
        </p:spPr>
        <p:txBody>
          <a:bodyPr wrap="square">
            <a:spAutoFit/>
          </a:bodyPr>
          <a:lstStyle/>
          <a:p>
            <a:pPr marL="1200150" lvl="1" indent="-742950">
              <a:buFont typeface="+mj-lt"/>
              <a:buAutoNum type="alphaUcPeriod" startAt="4"/>
            </a:pPr>
            <a:r>
              <a:rPr lang="en-US" sz="3600" dirty="0" smtClean="0"/>
              <a:t>DNA replication: each cell gets a copy of DNA when cells divide</a:t>
            </a:r>
          </a:p>
          <a:p>
            <a:pPr marL="1200150" lvl="1" indent="-742950">
              <a:buFont typeface="+mj-lt"/>
              <a:buAutoNum type="alphaUcPeriod" startAt="4"/>
            </a:pPr>
            <a:endParaRPr lang="en-US" sz="3600" dirty="0" smtClean="0"/>
          </a:p>
          <a:p>
            <a:pPr marL="1524000" lvl="2" indent="-609600">
              <a:buFont typeface="Times" charset="0"/>
              <a:buAutoNum type="arabicPeriod"/>
            </a:pPr>
            <a:r>
              <a:rPr lang="en-US" sz="3600" dirty="0" smtClean="0"/>
              <a:t>DNA </a:t>
            </a:r>
            <a:r>
              <a:rPr lang="en-US" sz="3600" dirty="0"/>
              <a:t>untwists &amp; </a:t>
            </a:r>
            <a:r>
              <a:rPr lang="en-US" sz="3600" dirty="0" smtClean="0"/>
              <a:t>unzips (helicase)</a:t>
            </a:r>
          </a:p>
          <a:p>
            <a:pPr marL="1524000" lvl="2" indent="-609600">
              <a:buFont typeface="Times" charset="0"/>
              <a:buAutoNum type="arabicPeriod"/>
            </a:pPr>
            <a:endParaRPr lang="en-US" sz="3600" dirty="0"/>
          </a:p>
          <a:p>
            <a:pPr marL="1524000" lvl="2" indent="-609600">
              <a:buFont typeface="Times" charset="0"/>
              <a:buAutoNum type="arabicPeriod"/>
            </a:pPr>
            <a:r>
              <a:rPr lang="en-US" sz="3600" dirty="0"/>
              <a:t>Free nucleotides in the cell attach to complementary </a:t>
            </a:r>
            <a:r>
              <a:rPr lang="en-US" sz="3600" dirty="0" smtClean="0"/>
              <a:t>bases (DNA polymerase)</a:t>
            </a:r>
          </a:p>
          <a:p>
            <a:pPr marL="1524000" lvl="2" indent="-609600">
              <a:buFont typeface="Times" charset="0"/>
              <a:buAutoNum type="arabicPeriod"/>
            </a:pPr>
            <a:endParaRPr lang="en-US" sz="3600" dirty="0"/>
          </a:p>
          <a:p>
            <a:pPr marL="1524000" lvl="2" indent="-609600">
              <a:buFont typeface="Times" charset="0"/>
              <a:buAutoNum type="arabicPeriod"/>
            </a:pPr>
            <a:r>
              <a:rPr lang="en-US" sz="3600" dirty="0"/>
              <a:t>The two copies separate and </a:t>
            </a:r>
            <a:r>
              <a:rPr lang="en-US" sz="3600" dirty="0" err="1"/>
              <a:t>retwist</a:t>
            </a:r>
            <a:r>
              <a:rPr lang="en-US" sz="3600" dirty="0"/>
              <a:t> into double helix</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cstate="print"/>
          <a:srcRect/>
          <a:stretch>
            <a:fillRect/>
          </a:stretch>
        </p:blipFill>
        <p:spPr bwMode="auto">
          <a:xfrm>
            <a:off x="0" y="1313678"/>
            <a:ext cx="9144000" cy="5534025"/>
          </a:xfrm>
          <a:prstGeom prst="rect">
            <a:avLst/>
          </a:prstGeom>
          <a:noFill/>
          <a:ln w="9525">
            <a:noFill/>
            <a:miter lim="800000"/>
            <a:headEnd/>
            <a:tailEnd/>
          </a:ln>
        </p:spPr>
      </p:pic>
      <p:sp>
        <p:nvSpPr>
          <p:cNvPr id="2" name="Rectangle 1"/>
          <p:cNvSpPr/>
          <p:nvPr/>
        </p:nvSpPr>
        <p:spPr>
          <a:xfrm>
            <a:off x="152400" y="0"/>
            <a:ext cx="8763000" cy="954107"/>
          </a:xfrm>
          <a:prstGeom prst="rect">
            <a:avLst/>
          </a:prstGeom>
        </p:spPr>
        <p:txBody>
          <a:bodyPr wrap="square">
            <a:spAutoFit/>
          </a:bodyPr>
          <a:lstStyle/>
          <a:p>
            <a:pPr marL="514350" indent="-514350">
              <a:buFont typeface="Calibri" pitchFamily="34" charset="0"/>
              <a:buAutoNum type="arabicPeriod" startAt="4"/>
            </a:pPr>
            <a:r>
              <a:rPr lang="en-US" altLang="en-US" sz="2800" dirty="0">
                <a:latin typeface="Comic Sans MS" pitchFamily="66" charset="0"/>
              </a:rPr>
              <a:t>Final result = 2 exact copies of DNA </a:t>
            </a:r>
          </a:p>
          <a:p>
            <a:pPr marL="1314450" lvl="2" indent="-514350"/>
            <a:r>
              <a:rPr lang="en-US" altLang="en-US" sz="2800" dirty="0">
                <a:latin typeface="Comic Sans MS" pitchFamily="66" charset="0"/>
              </a:rPr>
              <a:t>* Each copy = 1 “old” strand and 1 “new” strand</a:t>
            </a:r>
            <a:endParaRPr lang="en-US" alt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altLang="en-US" smtClean="0"/>
          </a:p>
        </p:txBody>
      </p:sp>
      <p:pic>
        <p:nvPicPr>
          <p:cNvPr id="18435" name="Picture 6" descr="rav65819_14_1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250825"/>
            <a:ext cx="8497888" cy="6302375"/>
          </a:xfrm>
          <a:noFill/>
        </p:spPr>
      </p:pic>
    </p:spTree>
    <p:extLst>
      <p:ext uri="{BB962C8B-B14F-4D97-AF65-F5344CB8AC3E}">
        <p14:creationId xmlns:p14="http://schemas.microsoft.com/office/powerpoint/2010/main" val="3680332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340407" y="1127473"/>
            <a:ext cx="5257800" cy="5181600"/>
          </a:xfrm>
        </p:spPr>
        <p:txBody>
          <a:bodyPr>
            <a:normAutofit/>
          </a:bodyPr>
          <a:lstStyle/>
          <a:p>
            <a:pPr marL="1223010" lvl="1" indent="-857250">
              <a:buFont typeface="+mj-lt"/>
              <a:buAutoNum type="alphaUcPeriod"/>
            </a:pPr>
            <a:r>
              <a:rPr lang="en-US" altLang="en-US" sz="3600" dirty="0" smtClean="0">
                <a:latin typeface="Comic Sans MS" pitchFamily="66" charset="0"/>
              </a:rPr>
              <a:t>RNA Structure</a:t>
            </a:r>
          </a:p>
          <a:p>
            <a:pPr marL="1588770" lvl="2" indent="-857250">
              <a:buFont typeface="+mj-lt"/>
              <a:buAutoNum type="arabicPeriod"/>
            </a:pPr>
            <a:r>
              <a:rPr lang="en-US" altLang="en-US" sz="3400" dirty="0" smtClean="0">
                <a:latin typeface="Comic Sans MS" pitchFamily="66" charset="0"/>
              </a:rPr>
              <a:t>Single stranded</a:t>
            </a:r>
          </a:p>
          <a:p>
            <a:pPr marL="1588770" lvl="2" indent="-857250">
              <a:buFont typeface="+mj-lt"/>
              <a:buAutoNum type="arabicPeriod"/>
            </a:pPr>
            <a:r>
              <a:rPr lang="en-US" altLang="en-US" sz="3400" dirty="0" smtClean="0">
                <a:latin typeface="Comic Sans MS" pitchFamily="66" charset="0"/>
              </a:rPr>
              <a:t>Sugar = ribose</a:t>
            </a:r>
          </a:p>
          <a:p>
            <a:pPr marL="1588770" lvl="2" indent="-857250">
              <a:buFont typeface="+mj-lt"/>
              <a:buAutoNum type="arabicPeriod"/>
            </a:pPr>
            <a:r>
              <a:rPr lang="en-US" altLang="en-US" sz="3400" dirty="0" smtClean="0">
                <a:latin typeface="Comic Sans MS" pitchFamily="66" charset="0"/>
              </a:rPr>
              <a:t>Contain U instead of T</a:t>
            </a:r>
          </a:p>
        </p:txBody>
      </p:sp>
      <p:pic>
        <p:nvPicPr>
          <p:cNvPr id="4098" name="Picture 2" descr="http://www.councilforresponsiblegenetics.org/geneticprivacy/images/DNAR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05396"/>
            <a:ext cx="4473146" cy="5406638"/>
          </a:xfrm>
          <a:prstGeom prst="rect">
            <a:avLst/>
          </a:prstGeom>
          <a:solidFill>
            <a:schemeClr val="tx1"/>
          </a:solidFill>
        </p:spPr>
      </p:pic>
      <p:sp>
        <p:nvSpPr>
          <p:cNvPr id="2" name="Rectangle 1"/>
          <p:cNvSpPr/>
          <p:nvPr/>
        </p:nvSpPr>
        <p:spPr>
          <a:xfrm>
            <a:off x="304800" y="304800"/>
            <a:ext cx="6506909" cy="707886"/>
          </a:xfrm>
          <a:prstGeom prst="rect">
            <a:avLst/>
          </a:prstGeom>
        </p:spPr>
        <p:txBody>
          <a:bodyPr wrap="none">
            <a:spAutoFit/>
          </a:bodyPr>
          <a:lstStyle/>
          <a:p>
            <a:pPr marL="857250" indent="-857250">
              <a:buFont typeface="+mj-lt"/>
              <a:buAutoNum type="romanUcPeriod" startAt="3"/>
            </a:pPr>
            <a:r>
              <a:rPr lang="en-US" altLang="en-US" sz="4000" dirty="0">
                <a:latin typeface="Comic Sans MS" pitchFamily="66" charset="0"/>
              </a:rPr>
              <a:t>RNA (ribonucleic acid)</a:t>
            </a:r>
          </a:p>
        </p:txBody>
      </p:sp>
    </p:spTree>
    <p:extLst>
      <p:ext uri="{BB962C8B-B14F-4D97-AF65-F5344CB8AC3E}">
        <p14:creationId xmlns:p14="http://schemas.microsoft.com/office/powerpoint/2010/main" val="75849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33400"/>
            <a:ext cx="5943600" cy="5432256"/>
          </a:xfrm>
          <a:prstGeom prst="rect">
            <a:avLst/>
          </a:prstGeom>
        </p:spPr>
        <p:txBody>
          <a:bodyPr wrap="square">
            <a:spAutoFit/>
          </a:bodyPr>
          <a:lstStyle/>
          <a:p>
            <a:pPr marL="822960" lvl="1" indent="-514350">
              <a:buFont typeface="+mj-lt"/>
              <a:buAutoNum type="alphaUcPeriod" startAt="2"/>
            </a:pPr>
            <a:r>
              <a:rPr lang="en-US" altLang="en-US" sz="3400" dirty="0" smtClean="0">
                <a:latin typeface="Comic Sans MS" pitchFamily="66" charset="0"/>
              </a:rPr>
              <a:t>3 Types</a:t>
            </a:r>
          </a:p>
          <a:p>
            <a:pPr marL="1280160" lvl="2" indent="-514350">
              <a:buFont typeface="+mj-lt"/>
              <a:buAutoNum type="arabicPeriod"/>
            </a:pPr>
            <a:r>
              <a:rPr lang="en-US" altLang="en-US" sz="3400" dirty="0" smtClean="0">
                <a:latin typeface="Comic Sans MS" pitchFamily="66" charset="0"/>
              </a:rPr>
              <a:t>Messenger </a:t>
            </a:r>
            <a:r>
              <a:rPr lang="en-US" altLang="en-US" sz="3400" dirty="0">
                <a:latin typeface="Comic Sans MS" pitchFamily="66" charset="0"/>
              </a:rPr>
              <a:t>RNA (mRNA)</a:t>
            </a:r>
          </a:p>
          <a:p>
            <a:pPr marL="1680210" lvl="3" indent="-514350">
              <a:buFont typeface="+mj-lt"/>
              <a:buAutoNum type="alphaLcParenR"/>
            </a:pPr>
            <a:r>
              <a:rPr lang="en-US" altLang="en-US" sz="3500" dirty="0" smtClean="0">
                <a:latin typeface="Comic Sans MS" pitchFamily="66" charset="0"/>
              </a:rPr>
              <a:t>Transmits </a:t>
            </a:r>
            <a:r>
              <a:rPr lang="en-US" altLang="en-US" sz="3500" dirty="0">
                <a:latin typeface="Comic Sans MS" pitchFamily="66" charset="0"/>
              </a:rPr>
              <a:t>DNA information</a:t>
            </a:r>
          </a:p>
          <a:p>
            <a:pPr marL="1680210" lvl="3" indent="-514350">
              <a:buFont typeface="+mj-lt"/>
              <a:buAutoNum type="alphaLcParenR"/>
            </a:pPr>
            <a:r>
              <a:rPr lang="en-US" altLang="en-US" sz="3500" dirty="0">
                <a:latin typeface="Comic Sans MS" pitchFamily="66" charset="0"/>
              </a:rPr>
              <a:t>Serves as template (pattern) for making </a:t>
            </a:r>
            <a:r>
              <a:rPr lang="en-US" altLang="en-US" sz="3500" dirty="0" smtClean="0">
                <a:latin typeface="Comic Sans MS" pitchFamily="66" charset="0"/>
              </a:rPr>
              <a:t>proteins</a:t>
            </a:r>
          </a:p>
          <a:p>
            <a:pPr marL="1680210" lvl="3" indent="-514350">
              <a:buFont typeface="+mj-lt"/>
              <a:buAutoNum type="alphaLcParenR"/>
            </a:pPr>
            <a:r>
              <a:rPr lang="en-US" altLang="en-US" sz="3500" dirty="0" smtClean="0">
                <a:latin typeface="Comic Sans MS" pitchFamily="66" charset="0"/>
              </a:rPr>
              <a:t>Codon: set of 3 nitrogen bases</a:t>
            </a:r>
            <a:endParaRPr lang="en-US" altLang="en-US" sz="3500" dirty="0">
              <a:latin typeface="Comic Sans MS" pitchFamily="66" charset="0"/>
            </a:endParaRPr>
          </a:p>
        </p:txBody>
      </p:sp>
      <p:pic>
        <p:nvPicPr>
          <p:cNvPr id="6148" name="Picture 4" descr="tildee tutorial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3010" b="8484"/>
          <a:stretch/>
        </p:blipFill>
        <p:spPr bwMode="auto">
          <a:xfrm>
            <a:off x="6096000" y="762000"/>
            <a:ext cx="2919291" cy="502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017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0" y="762000"/>
            <a:ext cx="7239000" cy="5821363"/>
          </a:xfrm>
        </p:spPr>
        <p:txBody>
          <a:bodyPr>
            <a:normAutofit/>
          </a:bodyPr>
          <a:lstStyle/>
          <a:p>
            <a:pPr marL="514350" indent="-514350" eaLnBrk="1" hangingPunct="1">
              <a:buFont typeface="Calibri" pitchFamily="34" charset="0"/>
              <a:buAutoNum type="arabicPeriod" startAt="2"/>
            </a:pPr>
            <a:r>
              <a:rPr lang="en-US" altLang="en-US" sz="3600" dirty="0" smtClean="0">
                <a:latin typeface="Comic Sans MS" pitchFamily="66" charset="0"/>
              </a:rPr>
              <a:t>Transfer RNA (</a:t>
            </a:r>
            <a:r>
              <a:rPr lang="en-US" altLang="en-US" sz="3600" dirty="0" err="1" smtClean="0">
                <a:latin typeface="Comic Sans MS" pitchFamily="66" charset="0"/>
              </a:rPr>
              <a:t>tRNA</a:t>
            </a:r>
            <a:r>
              <a:rPr lang="en-US" altLang="en-US" sz="3600" dirty="0" smtClean="0">
                <a:latin typeface="Comic Sans MS" pitchFamily="66" charset="0"/>
              </a:rPr>
              <a:t>)</a:t>
            </a:r>
          </a:p>
          <a:p>
            <a:pPr marL="914400" lvl="1" indent="-514350" eaLnBrk="1" hangingPunct="1">
              <a:buFont typeface="Calibri" pitchFamily="34" charset="0"/>
              <a:buAutoNum type="alphaLcPeriod"/>
            </a:pPr>
            <a:r>
              <a:rPr lang="en-US" altLang="en-US" sz="3600" dirty="0" smtClean="0">
                <a:latin typeface="Comic Sans MS" pitchFamily="66" charset="0"/>
              </a:rPr>
              <a:t>Single folded strand</a:t>
            </a:r>
          </a:p>
          <a:p>
            <a:pPr marL="914400" lvl="1" indent="-514350" eaLnBrk="1" hangingPunct="1">
              <a:buFont typeface="Calibri" pitchFamily="34" charset="0"/>
              <a:buAutoNum type="alphaLcPeriod"/>
            </a:pPr>
            <a:r>
              <a:rPr lang="en-US" altLang="en-US" sz="3600" dirty="0" smtClean="0">
                <a:latin typeface="Comic Sans MS" pitchFamily="66" charset="0"/>
              </a:rPr>
              <a:t>Anticodon: set of 3 nitrogen bases that complement an mRNA codon</a:t>
            </a:r>
          </a:p>
          <a:p>
            <a:pPr marL="914400" lvl="1" indent="-514350" eaLnBrk="1" hangingPunct="1">
              <a:buFont typeface="Calibri" pitchFamily="34" charset="0"/>
              <a:buAutoNum type="alphaLcPeriod"/>
            </a:pPr>
            <a:r>
              <a:rPr lang="en-US" altLang="en-US" sz="3600" dirty="0" smtClean="0">
                <a:latin typeface="Comic Sans MS" pitchFamily="66" charset="0"/>
              </a:rPr>
              <a:t>Each </a:t>
            </a:r>
            <a:r>
              <a:rPr lang="en-US" altLang="en-US" sz="3600" dirty="0" err="1" smtClean="0">
                <a:latin typeface="Comic Sans MS" pitchFamily="66" charset="0"/>
              </a:rPr>
              <a:t>tRNA</a:t>
            </a:r>
            <a:r>
              <a:rPr lang="en-US" altLang="en-US" sz="3600" dirty="0" smtClean="0">
                <a:latin typeface="Comic Sans MS" pitchFamily="66" charset="0"/>
              </a:rPr>
              <a:t> carries a specific amino acid</a:t>
            </a:r>
          </a:p>
        </p:txBody>
      </p:sp>
      <p:pic>
        <p:nvPicPr>
          <p:cNvPr id="2050" name="Picture 2" descr="http://www.wiley.com/college/boyer/0470003790/structure/tRNA/trna_diagra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620" y="92332"/>
            <a:ext cx="2366685" cy="28794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pload.wikimedia.org/wikipedia/commons/thumb/b/ba/TRNA-Phe_yeast_1ehz.png/220px-TRNA-Phe_yeast_1ehz.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6618" y="4419600"/>
            <a:ext cx="2366685" cy="2345170"/>
          </a:xfrm>
          <a:prstGeom prst="rect">
            <a:avLst/>
          </a:prstGeom>
          <a:solidFill>
            <a:schemeClr val="tx1"/>
          </a:solidFill>
        </p:spPr>
      </p:pic>
    </p:spTree>
    <p:extLst>
      <p:ext uri="{BB962C8B-B14F-4D97-AF65-F5344CB8AC3E}">
        <p14:creationId xmlns:p14="http://schemas.microsoft.com/office/powerpoint/2010/main" val="2839578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4000" cy="1754326"/>
          </a:xfrm>
          <a:prstGeom prst="rect">
            <a:avLst/>
          </a:prstGeom>
        </p:spPr>
        <p:txBody>
          <a:bodyPr wrap="square">
            <a:spAutoFit/>
          </a:bodyPr>
          <a:lstStyle/>
          <a:p>
            <a:pPr marL="742950" indent="-742950">
              <a:buFont typeface="+mj-lt"/>
              <a:buAutoNum type="arabicPeriod" startAt="3"/>
            </a:pPr>
            <a:r>
              <a:rPr lang="en-US" altLang="en-US" sz="3600" dirty="0">
                <a:latin typeface="Comic Sans MS" pitchFamily="66" charset="0"/>
              </a:rPr>
              <a:t>Ribosomal RNA (</a:t>
            </a:r>
            <a:r>
              <a:rPr lang="en-US" altLang="en-US" sz="3600" dirty="0" err="1">
                <a:latin typeface="Comic Sans MS" pitchFamily="66" charset="0"/>
              </a:rPr>
              <a:t>rRNA</a:t>
            </a:r>
            <a:r>
              <a:rPr lang="en-US" altLang="en-US" sz="3600" dirty="0">
                <a:latin typeface="Comic Sans MS" pitchFamily="66" charset="0"/>
              </a:rPr>
              <a:t>)</a:t>
            </a:r>
          </a:p>
          <a:p>
            <a:pPr marL="914400" lvl="1" indent="-514350">
              <a:buFont typeface="Calibri" pitchFamily="34" charset="0"/>
              <a:buAutoNum type="alphaLcPeriod"/>
            </a:pPr>
            <a:r>
              <a:rPr lang="en-US" altLang="en-US" sz="3600" dirty="0">
                <a:latin typeface="Comic Sans MS" pitchFamily="66" charset="0"/>
              </a:rPr>
              <a:t>Globular form</a:t>
            </a:r>
          </a:p>
          <a:p>
            <a:pPr marL="914400" lvl="1" indent="-514350">
              <a:buFont typeface="Calibri" pitchFamily="34" charset="0"/>
              <a:buAutoNum type="alphaLcPeriod"/>
            </a:pPr>
            <a:r>
              <a:rPr lang="en-US" altLang="en-US" sz="3600" dirty="0" smtClean="0">
                <a:latin typeface="Comic Sans MS" pitchFamily="66" charset="0"/>
              </a:rPr>
              <a:t>Part of ribosome structure</a:t>
            </a:r>
            <a:endParaRPr lang="en-US" altLang="en-US" sz="3600" dirty="0">
              <a:latin typeface="Comic Sans MS" pitchFamily="66" charset="0"/>
            </a:endParaRPr>
          </a:p>
        </p:txBody>
      </p:sp>
      <p:pic>
        <p:nvPicPr>
          <p:cNvPr id="7170" name="Picture 2" descr="Figure depicting trans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505200"/>
            <a:ext cx="270510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ibosome and R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33600"/>
            <a:ext cx="3505200" cy="467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29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304800"/>
            <a:ext cx="9144000" cy="914400"/>
          </a:xfrm>
        </p:spPr>
        <p:txBody>
          <a:bodyPr/>
          <a:lstStyle/>
          <a:p>
            <a:pPr eaLnBrk="1" hangingPunct="1"/>
            <a:r>
              <a:rPr lang="en-US" altLang="en-US" dirty="0" smtClean="0"/>
              <a:t>Major Cell Activities Include:</a:t>
            </a:r>
          </a:p>
        </p:txBody>
      </p:sp>
      <p:sp>
        <p:nvSpPr>
          <p:cNvPr id="3" name="Content Placeholder 2"/>
          <p:cNvSpPr>
            <a:spLocks noGrp="1"/>
          </p:cNvSpPr>
          <p:nvPr>
            <p:ph idx="1"/>
          </p:nvPr>
        </p:nvSpPr>
        <p:spPr>
          <a:xfrm>
            <a:off x="457200" y="1143000"/>
            <a:ext cx="8229600" cy="5562600"/>
          </a:xfrm>
        </p:spPr>
        <p:txBody>
          <a:bodyPr rtlCol="0">
            <a:normAutofit/>
          </a:bodyPr>
          <a:lstStyle/>
          <a:p>
            <a:pPr eaLnBrk="1" fontAlgn="auto" hangingPunct="1">
              <a:spcAft>
                <a:spcPts val="0"/>
              </a:spcAft>
              <a:buFont typeface="Arial" pitchFamily="34" charset="0"/>
              <a:buChar char="•"/>
              <a:defRPr/>
            </a:pPr>
            <a:r>
              <a:rPr lang="en-US" dirty="0" smtClean="0"/>
              <a:t>Diffusion </a:t>
            </a:r>
          </a:p>
          <a:p>
            <a:pPr eaLnBrk="1" fontAlgn="auto" hangingPunct="1">
              <a:spcAft>
                <a:spcPts val="0"/>
              </a:spcAft>
              <a:buFont typeface="Arial" pitchFamily="34" charset="0"/>
              <a:buChar char="•"/>
              <a:defRPr/>
            </a:pPr>
            <a:r>
              <a:rPr lang="en-US" dirty="0" smtClean="0"/>
              <a:t>Osmosis</a:t>
            </a:r>
          </a:p>
          <a:p>
            <a:pPr eaLnBrk="1" fontAlgn="auto" hangingPunct="1">
              <a:spcAft>
                <a:spcPts val="0"/>
              </a:spcAft>
              <a:buFont typeface="Arial" pitchFamily="34" charset="0"/>
              <a:buChar char="•"/>
              <a:defRPr/>
            </a:pPr>
            <a:r>
              <a:rPr lang="en-US" dirty="0" smtClean="0"/>
              <a:t>Active Transport</a:t>
            </a:r>
          </a:p>
          <a:p>
            <a:pPr eaLnBrk="1" fontAlgn="auto" hangingPunct="1">
              <a:spcAft>
                <a:spcPts val="0"/>
              </a:spcAft>
              <a:buFont typeface="Arial" pitchFamily="34" charset="0"/>
              <a:buChar char="•"/>
              <a:defRPr/>
            </a:pPr>
            <a:r>
              <a:rPr lang="en-US" dirty="0" smtClean="0"/>
              <a:t>Cell Energy</a:t>
            </a:r>
          </a:p>
          <a:p>
            <a:pPr lvl="1" eaLnBrk="1" fontAlgn="auto" hangingPunct="1">
              <a:spcAft>
                <a:spcPts val="0"/>
              </a:spcAft>
              <a:buFont typeface="Arial" pitchFamily="34" charset="0"/>
              <a:buChar char="–"/>
              <a:defRPr/>
            </a:pPr>
            <a:r>
              <a:rPr lang="en-US" dirty="0" smtClean="0"/>
              <a:t>Photosynthesis</a:t>
            </a:r>
          </a:p>
          <a:p>
            <a:pPr lvl="1" eaLnBrk="1" fontAlgn="auto" hangingPunct="1">
              <a:spcAft>
                <a:spcPts val="0"/>
              </a:spcAft>
              <a:buFont typeface="Arial" pitchFamily="34" charset="0"/>
              <a:buChar char="–"/>
              <a:defRPr/>
            </a:pPr>
            <a:r>
              <a:rPr lang="en-US" dirty="0" smtClean="0"/>
              <a:t>Cell Respiration</a:t>
            </a:r>
          </a:p>
          <a:p>
            <a:pPr lvl="1" eaLnBrk="1" fontAlgn="auto" hangingPunct="1">
              <a:spcAft>
                <a:spcPts val="0"/>
              </a:spcAft>
              <a:buFont typeface="Arial" pitchFamily="34" charset="0"/>
              <a:buChar char="–"/>
              <a:defRPr/>
            </a:pPr>
            <a:r>
              <a:rPr lang="en-US" dirty="0" smtClean="0"/>
              <a:t>ATP</a:t>
            </a:r>
          </a:p>
          <a:p>
            <a:pPr eaLnBrk="1" fontAlgn="auto" hangingPunct="1">
              <a:spcAft>
                <a:spcPts val="0"/>
              </a:spcAft>
              <a:buFont typeface="Arial" pitchFamily="34" charset="0"/>
              <a:buChar char="•"/>
              <a:defRPr/>
            </a:pPr>
            <a:r>
              <a:rPr lang="en-US" dirty="0" smtClean="0"/>
              <a:t>DNA Replication</a:t>
            </a:r>
          </a:p>
          <a:p>
            <a:pPr eaLnBrk="1" fontAlgn="auto" hangingPunct="1">
              <a:spcAft>
                <a:spcPts val="0"/>
              </a:spcAft>
              <a:buFont typeface="Arial" pitchFamily="34" charset="0"/>
              <a:buChar char="•"/>
              <a:defRPr/>
            </a:pPr>
            <a:r>
              <a:rPr lang="en-US" dirty="0" smtClean="0"/>
              <a:t>RNA Formation</a:t>
            </a:r>
          </a:p>
          <a:p>
            <a:pPr eaLnBrk="1" fontAlgn="auto" hangingPunct="1">
              <a:spcAft>
                <a:spcPts val="0"/>
              </a:spcAft>
              <a:buFont typeface="Arial" pitchFamily="34" charset="0"/>
              <a:buChar char="•"/>
              <a:defRPr/>
            </a:pPr>
            <a:r>
              <a:rPr lang="en-US" dirty="0" smtClean="0"/>
              <a:t>Protein Synthesis</a:t>
            </a:r>
          </a:p>
          <a:p>
            <a:pPr eaLnBrk="1" fontAlgn="auto" hangingPunct="1">
              <a:spcAft>
                <a:spcPts val="0"/>
              </a:spcAft>
              <a:buFont typeface="Arial" pitchFamily="34" charset="0"/>
              <a:buChar char="•"/>
              <a:defRPr/>
            </a:pPr>
            <a:r>
              <a:rPr lang="en-US" dirty="0" smtClean="0"/>
              <a:t>Cell Division</a:t>
            </a:r>
          </a:p>
        </p:txBody>
      </p:sp>
      <p:sp>
        <p:nvSpPr>
          <p:cNvPr id="4" name="TextBox 3"/>
          <p:cNvSpPr txBox="1">
            <a:spLocks noChangeArrowheads="1"/>
          </p:cNvSpPr>
          <p:nvPr/>
        </p:nvSpPr>
        <p:spPr bwMode="auto">
          <a:xfrm>
            <a:off x="4648200" y="4572000"/>
            <a:ext cx="2362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dirty="0">
                <a:latin typeface="Calibri" pitchFamily="34" charset="0"/>
              </a:rPr>
              <a:t>This unit covers these three</a:t>
            </a:r>
          </a:p>
        </p:txBody>
      </p:sp>
      <p:sp>
        <p:nvSpPr>
          <p:cNvPr id="2" name="Right Brace 1"/>
          <p:cNvSpPr/>
          <p:nvPr/>
        </p:nvSpPr>
        <p:spPr>
          <a:xfrm>
            <a:off x="3810000" y="4572000"/>
            <a:ext cx="685800" cy="1384300"/>
          </a:xfrm>
          <a:prstGeom prst="rightBrace">
            <a:avLst/>
          </a:prstGeom>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29068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304800"/>
            <a:ext cx="9144000" cy="2985433"/>
          </a:xfrm>
          <a:prstGeom prst="rect">
            <a:avLst/>
          </a:prstGeom>
          <a:noFill/>
          <a:ln w="9525">
            <a:noFill/>
            <a:miter lim="800000"/>
            <a:headEnd/>
            <a:tailEnd/>
          </a:ln>
        </p:spPr>
        <p:txBody>
          <a:bodyPr wrap="square">
            <a:spAutoFit/>
          </a:bodyPr>
          <a:lstStyle/>
          <a:p>
            <a:pPr marL="857250" indent="-857250">
              <a:buFont typeface="+mj-lt"/>
              <a:buAutoNum type="romanUcPeriod" startAt="4"/>
            </a:pPr>
            <a:r>
              <a:rPr lang="en-US" sz="4000" dirty="0"/>
              <a:t>Protein </a:t>
            </a:r>
            <a:r>
              <a:rPr lang="en-US" sz="4000" dirty="0" smtClean="0"/>
              <a:t>synthesis</a:t>
            </a:r>
          </a:p>
          <a:p>
            <a:pPr marL="1314450" lvl="1" indent="-857250">
              <a:buFont typeface="Wingdings" panose="05000000000000000000" pitchFamily="2" charset="2"/>
              <a:buChar char="Ø"/>
            </a:pPr>
            <a:r>
              <a:rPr lang="en-US" sz="3600" dirty="0" smtClean="0"/>
              <a:t>using </a:t>
            </a:r>
            <a:r>
              <a:rPr lang="en-US" sz="3600" dirty="0"/>
              <a:t>genetic information stored on DNA to produce new </a:t>
            </a:r>
            <a:r>
              <a:rPr lang="en-US" sz="3600" dirty="0" smtClean="0"/>
              <a:t>proteins</a:t>
            </a:r>
          </a:p>
          <a:p>
            <a:pPr marL="1314450" lvl="1" indent="-857250">
              <a:buFont typeface="Wingdings" panose="05000000000000000000" pitchFamily="2" charset="2"/>
              <a:buChar char="Ø"/>
            </a:pPr>
            <a:r>
              <a:rPr lang="en-US" sz="3600" dirty="0" smtClean="0"/>
              <a:t>One gene = “recipe” for one protein</a:t>
            </a:r>
          </a:p>
          <a:p>
            <a:pPr marL="457200" indent="-457200">
              <a:buFont typeface="Times" charset="0"/>
              <a:buAutoNum type="romanUcPeriod" startAt="4"/>
            </a:pPr>
            <a:endParaRPr lang="en-US" sz="4000" dirty="0"/>
          </a:p>
        </p:txBody>
      </p:sp>
      <p:pic>
        <p:nvPicPr>
          <p:cNvPr id="9220" name="Picture 4" descr="drawing showing the relationship of a cell, chromosome, DNA and g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615" y="3294352"/>
            <a:ext cx="6560641" cy="30616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35" y="152400"/>
            <a:ext cx="9067800" cy="3170099"/>
          </a:xfrm>
          <a:prstGeom prst="rect">
            <a:avLst/>
          </a:prstGeom>
        </p:spPr>
        <p:txBody>
          <a:bodyPr wrap="square">
            <a:spAutoFit/>
          </a:bodyPr>
          <a:lstStyle/>
          <a:p>
            <a:pPr marL="1200150" lvl="1" indent="-742950">
              <a:buFont typeface="+mj-lt"/>
              <a:buAutoNum type="alphaUcPeriod"/>
            </a:pPr>
            <a:r>
              <a:rPr lang="en-US" sz="4000" b="1" dirty="0" smtClean="0">
                <a:solidFill>
                  <a:srgbClr val="FFFF00"/>
                </a:solidFill>
              </a:rPr>
              <a:t>Transcription (DNA </a:t>
            </a:r>
            <a:r>
              <a:rPr lang="en-US" sz="4000" b="1" dirty="0" smtClean="0">
                <a:solidFill>
                  <a:srgbClr val="FFFF00"/>
                </a:solidFill>
                <a:sym typeface="Wingdings" panose="05000000000000000000" pitchFamily="2" charset="2"/>
              </a:rPr>
              <a:t> mRNA)</a:t>
            </a:r>
            <a:endParaRPr lang="en-US" sz="4000" dirty="0">
              <a:solidFill>
                <a:srgbClr val="FFFF00"/>
              </a:solidFill>
            </a:endParaRPr>
          </a:p>
          <a:p>
            <a:pPr marL="1657350" lvl="2" indent="-742950">
              <a:buFont typeface="+mj-lt"/>
              <a:buAutoNum type="arabicPeriod"/>
            </a:pPr>
            <a:r>
              <a:rPr lang="en-US" sz="4000" dirty="0"/>
              <a:t>DNA is too big to be used directly to make the protein, so a copy of a small DNA segment is made = </a:t>
            </a:r>
            <a:r>
              <a:rPr lang="en-US" sz="4000" dirty="0" smtClean="0">
                <a:solidFill>
                  <a:srgbClr val="FFFF00"/>
                </a:solidFill>
              </a:rPr>
              <a:t>mRNA</a:t>
            </a:r>
            <a:endParaRPr lang="en-US" sz="4000" dirty="0">
              <a:solidFill>
                <a:srgbClr val="FFFF00"/>
              </a:solidFill>
            </a:endParaRPr>
          </a:p>
        </p:txBody>
      </p:sp>
      <p:pic>
        <p:nvPicPr>
          <p:cNvPr id="8194" name="Picture 2" descr="http://www.phschool.com/science/biology_place/biocoach/images/transcription/startra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968944"/>
            <a:ext cx="6537753" cy="289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938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33400"/>
            <a:ext cx="5314950" cy="6001643"/>
          </a:xfrm>
          <a:prstGeom prst="rect">
            <a:avLst/>
          </a:prstGeom>
          <a:noFill/>
        </p:spPr>
        <p:txBody>
          <a:bodyPr wrap="square" rtlCol="0">
            <a:spAutoFit/>
          </a:bodyPr>
          <a:lstStyle/>
          <a:p>
            <a:pPr marL="514350" indent="-514350">
              <a:buFont typeface="+mj-lt"/>
              <a:buAutoNum type="arabicPeriod" startAt="2"/>
            </a:pPr>
            <a:r>
              <a:rPr lang="en-US" sz="3200" dirty="0" smtClean="0"/>
              <a:t>RNA processing</a:t>
            </a:r>
          </a:p>
          <a:p>
            <a:pPr marL="971550" lvl="1" indent="-514350">
              <a:buFont typeface="+mj-lt"/>
              <a:buAutoNum type="alphaLcParenR"/>
            </a:pPr>
            <a:r>
              <a:rPr lang="en-US" sz="3200" dirty="0" smtClean="0"/>
              <a:t>Intron: DNA sequences that are not present in the final mRNA</a:t>
            </a:r>
          </a:p>
          <a:p>
            <a:pPr marL="800100" lvl="1" indent="-342900">
              <a:buFont typeface="Arial" panose="020B0604020202020204" pitchFamily="34" charset="0"/>
              <a:buChar char="•"/>
            </a:pPr>
            <a:endParaRPr lang="en-US" sz="3200" dirty="0" smtClean="0"/>
          </a:p>
          <a:p>
            <a:pPr marL="971550" lvl="1" indent="-514350">
              <a:buFont typeface="+mj-lt"/>
              <a:buAutoNum type="alphaLcParenR" startAt="2"/>
            </a:pPr>
            <a:r>
              <a:rPr lang="en-US" sz="3200" dirty="0" smtClean="0"/>
              <a:t>Exon: coding sequences that remain in the final mRNA</a:t>
            </a:r>
          </a:p>
          <a:p>
            <a:pPr marL="800100" lvl="1" indent="-342900">
              <a:buFont typeface="Arial" panose="020B0604020202020204" pitchFamily="34" charset="0"/>
              <a:buChar char="•"/>
            </a:pPr>
            <a:endParaRPr lang="en-US" sz="3200" dirty="0" smtClean="0"/>
          </a:p>
          <a:p>
            <a:pPr marL="514350" indent="-514350">
              <a:buFont typeface="+mj-lt"/>
              <a:buAutoNum type="arabicPeriod" startAt="3"/>
            </a:pPr>
            <a:r>
              <a:rPr lang="en-US" sz="3200" dirty="0" smtClean="0"/>
              <a:t>mRNA leaves the nucleus</a:t>
            </a:r>
            <a:endParaRPr lang="en-US" sz="3200" dirty="0"/>
          </a:p>
        </p:txBody>
      </p:sp>
      <p:pic>
        <p:nvPicPr>
          <p:cNvPr id="15362" name="Picture 2" descr="http://www.accessexcellence.org/RC/VL/GG/images/intr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131" y="457200"/>
            <a:ext cx="3448050" cy="5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745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 y="631825"/>
            <a:ext cx="8382000" cy="5016758"/>
          </a:xfrm>
          <a:prstGeom prst="rect">
            <a:avLst/>
          </a:prstGeom>
          <a:noFill/>
          <a:ln w="9525">
            <a:noFill/>
            <a:miter lim="800000"/>
            <a:headEnd/>
            <a:tailEnd/>
          </a:ln>
        </p:spPr>
        <p:txBody>
          <a:bodyPr>
            <a:spAutoFit/>
          </a:bodyPr>
          <a:lstStyle/>
          <a:p>
            <a:pPr marL="742950" indent="-742950">
              <a:buFont typeface="+mj-lt"/>
              <a:buAutoNum type="alphaUcPeriod" startAt="2"/>
            </a:pPr>
            <a:r>
              <a:rPr lang="en-US" sz="4000" b="1" dirty="0" smtClean="0">
                <a:solidFill>
                  <a:srgbClr val="FFFF00"/>
                </a:solidFill>
              </a:rPr>
              <a:t>Translation (mRNA </a:t>
            </a:r>
            <a:r>
              <a:rPr lang="en-US" sz="4000" b="1" dirty="0" smtClean="0">
                <a:solidFill>
                  <a:srgbClr val="FFFF00"/>
                </a:solidFill>
                <a:sym typeface="Wingdings" panose="05000000000000000000" pitchFamily="2" charset="2"/>
              </a:rPr>
              <a:t> protein)</a:t>
            </a:r>
            <a:endParaRPr lang="en-US" sz="4000" dirty="0">
              <a:solidFill>
                <a:srgbClr val="FFFF00"/>
              </a:solidFill>
            </a:endParaRPr>
          </a:p>
          <a:p>
            <a:pPr marL="1200150" lvl="1" indent="-742950">
              <a:buFont typeface="+mj-lt"/>
              <a:buAutoNum type="arabicPeriod"/>
            </a:pPr>
            <a:r>
              <a:rPr lang="en-US" sz="4000" dirty="0" smtClean="0"/>
              <a:t>mRNA </a:t>
            </a:r>
            <a:r>
              <a:rPr lang="en-US" sz="4000" dirty="0"/>
              <a:t>lines up on a ribosome</a:t>
            </a:r>
          </a:p>
          <a:p>
            <a:pPr marL="914400" lvl="1" indent="-457200">
              <a:buFont typeface="Times" charset="0"/>
              <a:buAutoNum type="arabicPeriod"/>
            </a:pPr>
            <a:r>
              <a:rPr lang="en-US" sz="4000" dirty="0" err="1">
                <a:solidFill>
                  <a:srgbClr val="FFFF00"/>
                </a:solidFill>
              </a:rPr>
              <a:t>Codon</a:t>
            </a:r>
            <a:r>
              <a:rPr lang="en-US" sz="4000" dirty="0"/>
              <a:t>: a set of 3 nitrogen bases, codes for one amino acid</a:t>
            </a:r>
          </a:p>
          <a:p>
            <a:pPr marL="914400" lvl="1" indent="-457200">
              <a:buFont typeface="Times" charset="0"/>
              <a:buAutoNum type="arabicPeriod"/>
            </a:pPr>
            <a:r>
              <a:rPr lang="en-US" sz="4000" dirty="0" err="1"/>
              <a:t>tRNA</a:t>
            </a:r>
            <a:r>
              <a:rPr lang="en-US" sz="4000" dirty="0"/>
              <a:t> molecules carry the matching amino acids, which link together to form the new protein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hyperphysics.phy-astr.gsu.edu/hbase/organic/imgorg/translatio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7" y="304800"/>
            <a:ext cx="9262718" cy="5715000"/>
          </a:xfrm>
          <a:prstGeom prst="rect">
            <a:avLst/>
          </a:prstGeom>
          <a:solidFill>
            <a:schemeClr val="tx1"/>
          </a:solidFill>
        </p:spPr>
      </p:pic>
    </p:spTree>
    <p:extLst>
      <p:ext uri="{BB962C8B-B14F-4D97-AF65-F5344CB8AC3E}">
        <p14:creationId xmlns:p14="http://schemas.microsoft.com/office/powerpoint/2010/main" val="532337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tLang="en-US" smtClean="0"/>
          </a:p>
        </p:txBody>
      </p:sp>
      <p:sp>
        <p:nvSpPr>
          <p:cNvPr id="29699" name="Content Placeholder 2"/>
          <p:cNvSpPr>
            <a:spLocks noGrp="1"/>
          </p:cNvSpPr>
          <p:nvPr>
            <p:ph idx="1"/>
          </p:nvPr>
        </p:nvSpPr>
        <p:spPr/>
        <p:txBody>
          <a:bodyPr/>
          <a:lstStyle/>
          <a:p>
            <a:endParaRPr lang="en-US" altLang="en-US" smtClean="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663"/>
            <a:ext cx="8534400"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507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tokresource.org/tok_classes/biobiobio/biomenu/transcription_translation/transcription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6773"/>
            <a:ext cx="6248400" cy="624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011" y="6221627"/>
            <a:ext cx="8839200" cy="1200329"/>
          </a:xfrm>
          <a:prstGeom prst="rect">
            <a:avLst/>
          </a:prstGeom>
        </p:spPr>
        <p:txBody>
          <a:bodyPr wrap="square">
            <a:spAutoFit/>
          </a:bodyPr>
          <a:lstStyle/>
          <a:p>
            <a:r>
              <a:rPr lang="en-US" dirty="0" smtClean="0">
                <a:hlinkClick r:id="rId3"/>
              </a:rPr>
              <a:t>http://vcell.ndsu.nodak.edu/animations/transcription/movie.htm</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councilforresponsiblegenetics.org/geneticprivacy/images/CentralDogmap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575" y="1295400"/>
            <a:ext cx="4984425" cy="4114800"/>
          </a:xfrm>
          <a:prstGeom prst="rect">
            <a:avLst/>
          </a:prstGeom>
          <a:solidFill>
            <a:schemeClr val="tx1"/>
          </a:solidFill>
        </p:spPr>
      </p:pic>
      <p:pic>
        <p:nvPicPr>
          <p:cNvPr id="5122" name="Picture 2" descr="http://www.councilforresponsiblegenetics.org/geneticprivacy/images/CentralDogmapt1.png"/>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14054"/>
          <a:stretch/>
        </p:blipFill>
        <p:spPr bwMode="auto">
          <a:xfrm>
            <a:off x="95412" y="1295400"/>
            <a:ext cx="1969268" cy="4648200"/>
          </a:xfrm>
          <a:prstGeom prst="rect">
            <a:avLst/>
          </a:prstGeom>
          <a:solidFill>
            <a:schemeClr val="tx1"/>
          </a:solidFill>
        </p:spPr>
      </p:pic>
      <p:sp>
        <p:nvSpPr>
          <p:cNvPr id="2" name="Curved Down Arrow 1"/>
          <p:cNvSpPr/>
          <p:nvPr/>
        </p:nvSpPr>
        <p:spPr>
          <a:xfrm>
            <a:off x="3511875" y="609600"/>
            <a:ext cx="12954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a:off x="1828800" y="609600"/>
            <a:ext cx="12954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2" descr="http://www.councilforresponsiblegenetics.org/geneticprivacy/images/CentralDogmapt1.png"/>
          <p:cNvPicPr>
            <a:picLocks noChangeAspect="1" noChangeArrowheads="1"/>
          </p:cNvPicPr>
          <p:nvPr/>
        </p:nvPicPr>
        <p:blipFill rotWithShape="1">
          <a:blip r:embed="rId3">
            <a:extLst>
              <a:ext uri="{28A0092B-C50C-407E-A947-70E740481C1C}">
                <a14:useLocalDpi xmlns:a14="http://schemas.microsoft.com/office/drawing/2010/main" val="0"/>
              </a:ext>
            </a:extLst>
          </a:blip>
          <a:srcRect l="79021" b="14054"/>
          <a:stretch/>
        </p:blipFill>
        <p:spPr bwMode="auto">
          <a:xfrm>
            <a:off x="2819400" y="1295400"/>
            <a:ext cx="826268" cy="4648200"/>
          </a:xfrm>
          <a:prstGeom prst="rect">
            <a:avLst/>
          </a:prstGeom>
          <a:solidFill>
            <a:schemeClr val="tx1"/>
          </a:solidFill>
        </p:spPr>
      </p:pic>
      <p:sp>
        <p:nvSpPr>
          <p:cNvPr id="4" name="TextBox 3"/>
          <p:cNvSpPr txBox="1"/>
          <p:nvPr/>
        </p:nvSpPr>
        <p:spPr>
          <a:xfrm>
            <a:off x="1570890" y="236149"/>
            <a:ext cx="1553310" cy="369332"/>
          </a:xfrm>
          <a:prstGeom prst="rect">
            <a:avLst/>
          </a:prstGeom>
          <a:noFill/>
        </p:spPr>
        <p:txBody>
          <a:bodyPr wrap="none" rtlCol="0">
            <a:spAutoFit/>
          </a:bodyPr>
          <a:lstStyle/>
          <a:p>
            <a:r>
              <a:rPr lang="en-US" dirty="0" smtClean="0"/>
              <a:t>Transcription</a:t>
            </a:r>
            <a:endParaRPr lang="en-US" dirty="0"/>
          </a:p>
        </p:txBody>
      </p:sp>
      <p:sp>
        <p:nvSpPr>
          <p:cNvPr id="9" name="TextBox 8"/>
          <p:cNvSpPr txBox="1"/>
          <p:nvPr/>
        </p:nvSpPr>
        <p:spPr>
          <a:xfrm>
            <a:off x="3382920" y="203883"/>
            <a:ext cx="1335302" cy="369332"/>
          </a:xfrm>
          <a:prstGeom prst="rect">
            <a:avLst/>
          </a:prstGeom>
          <a:noFill/>
        </p:spPr>
        <p:txBody>
          <a:bodyPr wrap="none" rtlCol="0">
            <a:spAutoFit/>
          </a:bodyPr>
          <a:lstStyle/>
          <a:p>
            <a:r>
              <a:rPr lang="en-US" dirty="0" smtClean="0"/>
              <a:t>Translation</a:t>
            </a:r>
            <a:endParaRPr lang="en-US" dirty="0"/>
          </a:p>
        </p:txBody>
      </p:sp>
    </p:spTree>
    <p:extLst>
      <p:ext uri="{BB962C8B-B14F-4D97-AF65-F5344CB8AC3E}">
        <p14:creationId xmlns:p14="http://schemas.microsoft.com/office/powerpoint/2010/main" val="1969359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8981946" cy="3108543"/>
          </a:xfrm>
          <a:prstGeom prst="rect">
            <a:avLst/>
          </a:prstGeom>
          <a:noFill/>
        </p:spPr>
        <p:txBody>
          <a:bodyPr wrap="none" rtlCol="0">
            <a:spAutoFit/>
          </a:bodyPr>
          <a:lstStyle/>
          <a:p>
            <a:r>
              <a:rPr lang="en-US" sz="2800" dirty="0"/>
              <a:t>C</a:t>
            </a:r>
            <a:r>
              <a:rPr lang="en-US" sz="2800" dirty="0" smtClean="0"/>
              <a:t>.  Mutation: permanent change in a cell’s DNA</a:t>
            </a:r>
          </a:p>
          <a:p>
            <a:r>
              <a:rPr lang="en-US" sz="2800" dirty="0"/>
              <a:t>	1</a:t>
            </a:r>
            <a:r>
              <a:rPr lang="en-US" sz="2800" dirty="0" smtClean="0"/>
              <a:t>. examples include:</a:t>
            </a:r>
          </a:p>
          <a:p>
            <a:r>
              <a:rPr lang="en-US" sz="2800" dirty="0"/>
              <a:t>	</a:t>
            </a:r>
            <a:r>
              <a:rPr lang="en-US" sz="2800" dirty="0" smtClean="0"/>
              <a:t>	a)  gain, loss, or replacement of a nucleotide</a:t>
            </a:r>
          </a:p>
          <a:p>
            <a:r>
              <a:rPr lang="en-US" sz="2800" dirty="0" smtClean="0"/>
              <a:t>	</a:t>
            </a:r>
            <a:r>
              <a:rPr lang="en-US" sz="2800" dirty="0"/>
              <a:t>	</a:t>
            </a:r>
            <a:r>
              <a:rPr lang="en-US" sz="2800" dirty="0" smtClean="0"/>
              <a:t>b)  extra copies of codons</a:t>
            </a:r>
          </a:p>
          <a:p>
            <a:r>
              <a:rPr lang="en-US" sz="2800" dirty="0" smtClean="0"/>
              <a:t>	</a:t>
            </a:r>
            <a:r>
              <a:rPr lang="en-US" sz="2800" dirty="0"/>
              <a:t>	</a:t>
            </a:r>
            <a:r>
              <a:rPr lang="en-US" sz="2800" dirty="0" smtClean="0"/>
              <a:t>c)  extra copies of genes</a:t>
            </a:r>
          </a:p>
          <a:p>
            <a:r>
              <a:rPr lang="en-US" sz="2800" dirty="0" smtClean="0"/>
              <a:t>	2. can lead to abnormal or missing proteins</a:t>
            </a:r>
          </a:p>
          <a:p>
            <a:r>
              <a:rPr lang="en-US" sz="2800" dirty="0"/>
              <a:t>	3</a:t>
            </a:r>
            <a:r>
              <a:rPr lang="en-US" sz="2800" dirty="0" smtClean="0"/>
              <a:t>. examples: sickle cell anemia, </a:t>
            </a:r>
            <a:r>
              <a:rPr lang="en-US" sz="2800" dirty="0" err="1" smtClean="0"/>
              <a:t>Crohn’s</a:t>
            </a:r>
            <a:r>
              <a:rPr lang="en-US" sz="2800" dirty="0" smtClean="0"/>
              <a:t> disease</a:t>
            </a:r>
            <a:endParaRPr lang="en-US" sz="2800" dirty="0"/>
          </a:p>
        </p:txBody>
      </p:sp>
      <p:pic>
        <p:nvPicPr>
          <p:cNvPr id="16386" name="Picture 2" descr="http://kvhs.nbed.nb.ca/gallant/biology/point_mu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86200"/>
            <a:ext cx="4830069" cy="263842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goldiesroom.org/Multimedia/Bio_Images/19%20Applied%20Genetics/05%20Chromosome%20Muta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945" y="4495800"/>
            <a:ext cx="3333750" cy="21471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554388"/>
            <a:ext cx="1730667" cy="406265"/>
          </a:xfrm>
          <a:prstGeom prst="rect">
            <a:avLst/>
          </a:prstGeom>
          <a:noFill/>
        </p:spPr>
        <p:txBody>
          <a:bodyPr wrap="none" rtlCol="0">
            <a:spAutoFit/>
          </a:bodyPr>
          <a:lstStyle/>
          <a:p>
            <a:r>
              <a:rPr lang="en-US" dirty="0" smtClean="0"/>
              <a:t>Point Mutation</a:t>
            </a:r>
            <a:endParaRPr lang="en-US" dirty="0"/>
          </a:p>
        </p:txBody>
      </p:sp>
      <p:sp>
        <p:nvSpPr>
          <p:cNvPr id="6" name="TextBox 5"/>
          <p:cNvSpPr txBox="1"/>
          <p:nvPr/>
        </p:nvSpPr>
        <p:spPr>
          <a:xfrm>
            <a:off x="5648324" y="4087448"/>
            <a:ext cx="2651688" cy="369332"/>
          </a:xfrm>
          <a:prstGeom prst="rect">
            <a:avLst/>
          </a:prstGeom>
          <a:noFill/>
        </p:spPr>
        <p:txBody>
          <a:bodyPr wrap="none" rtlCol="0">
            <a:spAutoFit/>
          </a:bodyPr>
          <a:lstStyle/>
          <a:p>
            <a:r>
              <a:rPr lang="en-US" dirty="0" smtClean="0"/>
              <a:t>Chromosomal Mutation</a:t>
            </a:r>
            <a:endParaRPr lang="en-US" dirty="0"/>
          </a:p>
        </p:txBody>
      </p:sp>
    </p:spTree>
    <p:extLst>
      <p:ext uri="{BB962C8B-B14F-4D97-AF65-F5344CB8AC3E}">
        <p14:creationId xmlns:p14="http://schemas.microsoft.com/office/powerpoint/2010/main" val="2205335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5010" y="152400"/>
            <a:ext cx="9108989" cy="914400"/>
          </a:xfrm>
        </p:spPr>
        <p:txBody>
          <a:bodyPr/>
          <a:lstStyle/>
          <a:p>
            <a:r>
              <a:rPr lang="en-US" altLang="en-US" dirty="0" smtClean="0"/>
              <a:t>GENETIC ENGINEERING</a:t>
            </a:r>
          </a:p>
        </p:txBody>
      </p:sp>
      <p:sp>
        <p:nvSpPr>
          <p:cNvPr id="34819" name="Content Placeholder 2"/>
          <p:cNvSpPr>
            <a:spLocks noGrp="1"/>
          </p:cNvSpPr>
          <p:nvPr>
            <p:ph idx="1"/>
          </p:nvPr>
        </p:nvSpPr>
        <p:spPr>
          <a:xfrm>
            <a:off x="152400" y="1671637"/>
            <a:ext cx="5410200" cy="3657599"/>
          </a:xfrm>
        </p:spPr>
        <p:txBody>
          <a:bodyPr>
            <a:noAutofit/>
          </a:bodyPr>
          <a:lstStyle/>
          <a:p>
            <a:pPr marL="514350" indent="-514350">
              <a:buFont typeface="Arial" charset="0"/>
              <a:buAutoNum type="alphaUcPeriod"/>
            </a:pPr>
            <a:r>
              <a:rPr lang="en-US" altLang="en-US" sz="3200" dirty="0" smtClean="0"/>
              <a:t>Plasmids: circular double-stranded DNA</a:t>
            </a:r>
          </a:p>
          <a:p>
            <a:pPr marL="914400" lvl="1" indent="-514350">
              <a:buFont typeface="Calibri" pitchFamily="34" charset="0"/>
              <a:buAutoNum type="arabicPeriod"/>
            </a:pPr>
            <a:r>
              <a:rPr lang="en-US" altLang="en-US" sz="3200" dirty="0" smtClean="0"/>
              <a:t>Separate from chromosomal DNA</a:t>
            </a:r>
          </a:p>
          <a:p>
            <a:pPr marL="914400" lvl="1" indent="-514350">
              <a:buFont typeface="Arial" charset="0"/>
              <a:buAutoNum type="arabicPeriod"/>
            </a:pPr>
            <a:r>
              <a:rPr lang="en-US" altLang="en-US" sz="3200" dirty="0" smtClean="0"/>
              <a:t>Contain genes which code for less essential traits (ex. Adaptive traits)</a:t>
            </a:r>
          </a:p>
          <a:p>
            <a:pPr marL="914400" lvl="1" indent="-514350">
              <a:buFont typeface="Arial" charset="0"/>
              <a:buAutoNum type="arabicPeriod"/>
            </a:pPr>
            <a:r>
              <a:rPr lang="en-US" altLang="en-US" sz="3200" dirty="0" smtClean="0"/>
              <a:t>Common in bacteria</a:t>
            </a:r>
          </a:p>
        </p:txBody>
      </p:sp>
      <p:pic>
        <p:nvPicPr>
          <p:cNvPr id="34820" name="Picture 2" descr="http://ridge.icu.ac.jp/biobk/14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438400"/>
            <a:ext cx="34290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487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0" y="187325"/>
            <a:ext cx="6096000" cy="5016758"/>
          </a:xfrm>
          <a:prstGeom prst="rect">
            <a:avLst/>
          </a:prstGeom>
          <a:noFill/>
          <a:ln w="9525">
            <a:noFill/>
            <a:miter lim="800000"/>
            <a:headEnd/>
            <a:tailEnd/>
          </a:ln>
        </p:spPr>
        <p:txBody>
          <a:bodyPr>
            <a:spAutoFit/>
          </a:bodyPr>
          <a:lstStyle/>
          <a:p>
            <a:pPr marL="857250" indent="-857250">
              <a:buFont typeface="+mj-lt"/>
              <a:buAutoNum type="romanUcPeriod"/>
            </a:pPr>
            <a:r>
              <a:rPr lang="en-US" sz="4000" dirty="0"/>
              <a:t>Nucleic </a:t>
            </a:r>
            <a:r>
              <a:rPr lang="en-US" sz="4000" dirty="0" smtClean="0"/>
              <a:t>acids</a:t>
            </a:r>
          </a:p>
          <a:p>
            <a:pPr marL="857250" indent="-857250">
              <a:buFont typeface="+mj-lt"/>
              <a:buAutoNum type="romanUcPeriod"/>
            </a:pPr>
            <a:endParaRPr lang="en-US" sz="4000" dirty="0"/>
          </a:p>
          <a:p>
            <a:pPr marL="1200150" lvl="1" indent="-742950">
              <a:buFont typeface="+mj-lt"/>
              <a:buAutoNum type="alphaUcPeriod"/>
            </a:pPr>
            <a:r>
              <a:rPr lang="en-US" sz="4000" dirty="0"/>
              <a:t>Store &amp; transmit genetic info</a:t>
            </a:r>
          </a:p>
          <a:p>
            <a:pPr marL="914400" lvl="1" indent="-457200">
              <a:buFont typeface="Times" charset="0"/>
              <a:buAutoNum type="alphaUcPeriod"/>
            </a:pPr>
            <a:r>
              <a:rPr lang="en-US" sz="4000" dirty="0"/>
              <a:t>DNA &amp; RNA</a:t>
            </a:r>
          </a:p>
          <a:p>
            <a:pPr marL="914400" lvl="1" indent="-457200">
              <a:buFont typeface="Times" charset="0"/>
              <a:buAutoNum type="alphaUcPeriod"/>
            </a:pPr>
            <a:r>
              <a:rPr lang="en-US" sz="4000" dirty="0"/>
              <a:t>Composed of repeating units called </a:t>
            </a:r>
            <a:r>
              <a:rPr lang="en-US" sz="4000" i="1" dirty="0">
                <a:solidFill>
                  <a:srgbClr val="FFFF00"/>
                </a:solidFill>
              </a:rPr>
              <a:t>nucleotides</a:t>
            </a:r>
          </a:p>
        </p:txBody>
      </p:sp>
      <p:pic>
        <p:nvPicPr>
          <p:cNvPr id="22531" name="Picture 5" descr="dna-3d"/>
          <p:cNvPicPr>
            <a:picLocks noChangeAspect="1" noChangeArrowheads="1"/>
          </p:cNvPicPr>
          <p:nvPr/>
        </p:nvPicPr>
        <p:blipFill>
          <a:blip r:embed="rId2" cstate="print"/>
          <a:srcRect r="52878"/>
          <a:stretch>
            <a:fillRect/>
          </a:stretch>
        </p:blipFill>
        <p:spPr bwMode="auto">
          <a:xfrm>
            <a:off x="6191250" y="304800"/>
            <a:ext cx="2681288" cy="6096000"/>
          </a:xfrm>
          <a:prstGeom prst="rect">
            <a:avLst/>
          </a:prstGeom>
          <a:noFill/>
          <a:ln w="9525">
            <a:noFill/>
            <a:miter lim="800000"/>
            <a:headEnd/>
            <a:tailEnd/>
          </a:ln>
        </p:spPr>
      </p:pic>
      <p:sp>
        <p:nvSpPr>
          <p:cNvPr id="22532" name="Text Box 6"/>
          <p:cNvSpPr txBox="1">
            <a:spLocks noChangeArrowheads="1"/>
          </p:cNvSpPr>
          <p:nvPr/>
        </p:nvSpPr>
        <p:spPr bwMode="auto">
          <a:xfrm>
            <a:off x="3780470" y="5897563"/>
            <a:ext cx="2048830" cy="369332"/>
          </a:xfrm>
          <a:prstGeom prst="rect">
            <a:avLst/>
          </a:prstGeom>
          <a:noFill/>
          <a:ln w="9525">
            <a:noFill/>
            <a:miter lim="800000"/>
            <a:headEnd/>
            <a:tailEnd/>
          </a:ln>
        </p:spPr>
        <p:txBody>
          <a:bodyPr wrap="none">
            <a:spAutoFit/>
          </a:bodyPr>
          <a:lstStyle/>
          <a:p>
            <a:pPr algn="r"/>
            <a:r>
              <a:rPr lang="en-US"/>
              <a:t>DNA double helix</a:t>
            </a:r>
          </a:p>
        </p:txBody>
      </p:sp>
      <p:sp>
        <p:nvSpPr>
          <p:cNvPr id="22533" name="Line 7"/>
          <p:cNvSpPr>
            <a:spLocks noChangeShapeType="1"/>
          </p:cNvSpPr>
          <p:nvPr/>
        </p:nvSpPr>
        <p:spPr bwMode="auto">
          <a:xfrm flipV="1">
            <a:off x="5715000" y="5486400"/>
            <a:ext cx="685800" cy="533400"/>
          </a:xfrm>
          <a:prstGeom prst="line">
            <a:avLst/>
          </a:prstGeom>
          <a:noFill/>
          <a:ln w="57150">
            <a:solidFill>
              <a:schemeClr val="tx1"/>
            </a:solidFill>
            <a:round/>
            <a:headEnd/>
            <a:tailEnd type="triangle" w="med" len="med"/>
          </a:ln>
        </p:spPr>
        <p:txBody>
          <a:bodyPr wrap="none" anchor="ctr"/>
          <a:lstStyle/>
          <a:p>
            <a:endParaRPr lang="en-US"/>
          </a:p>
        </p:txBody>
      </p:sp>
    </p:spTree>
  </p:cSld>
  <p:clrMapOvr>
    <a:masterClrMapping/>
  </p:clrMapOvr>
  <p:transition>
    <p:cover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152400" y="228600"/>
            <a:ext cx="8610599" cy="3810000"/>
          </a:xfrm>
        </p:spPr>
        <p:txBody>
          <a:bodyPr>
            <a:noAutofit/>
          </a:bodyPr>
          <a:lstStyle/>
          <a:p>
            <a:pPr marL="742950" indent="-742950">
              <a:buFont typeface="+mj-lt"/>
              <a:buAutoNum type="alphaUcPeriod" startAt="2"/>
            </a:pPr>
            <a:r>
              <a:rPr lang="en-US" altLang="en-US" sz="3600" dirty="0" smtClean="0"/>
              <a:t>Recombinant DNA</a:t>
            </a:r>
          </a:p>
          <a:p>
            <a:pPr marL="1143000" lvl="1" indent="-742950">
              <a:buFont typeface="+mj-lt"/>
              <a:buAutoNum type="arabicPeriod"/>
            </a:pPr>
            <a:r>
              <a:rPr lang="en-US" altLang="en-US" sz="3600" dirty="0" smtClean="0"/>
              <a:t>This is the union of DNA from 2 different organisms</a:t>
            </a:r>
          </a:p>
          <a:p>
            <a:pPr marL="1143000" lvl="1" indent="-742950">
              <a:buFont typeface="+mj-lt"/>
              <a:buAutoNum type="arabicPeriod"/>
            </a:pPr>
            <a:r>
              <a:rPr lang="en-US" altLang="en-US" sz="3200" dirty="0" smtClean="0"/>
              <a:t>Restriction enzymes: </a:t>
            </a:r>
            <a:r>
              <a:rPr lang="en-US" altLang="en-US" sz="3200" dirty="0"/>
              <a:t>cleave (cut) DNA into </a:t>
            </a:r>
            <a:r>
              <a:rPr lang="en-US" altLang="en-US" sz="3200" dirty="0" smtClean="0"/>
              <a:t>pieces</a:t>
            </a:r>
          </a:p>
        </p:txBody>
      </p:sp>
      <p:pic>
        <p:nvPicPr>
          <p:cNvPr id="4" name="Picture 2" descr="http://www.accessexcellence.org/RC/VL/GG/images/restric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61267"/>
            <a:ext cx="3219450" cy="339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308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0" y="228601"/>
            <a:ext cx="5562600" cy="6629399"/>
          </a:xfrm>
        </p:spPr>
        <p:txBody>
          <a:bodyPr>
            <a:noAutofit/>
          </a:bodyPr>
          <a:lstStyle/>
          <a:p>
            <a:pPr marL="514350" indent="-514350">
              <a:buFont typeface="Arial" charset="0"/>
              <a:buAutoNum type="alphaUcPeriod"/>
            </a:pPr>
            <a:r>
              <a:rPr lang="en-US" altLang="en-US" sz="2400" dirty="0" smtClean="0"/>
              <a:t>Procedure of recombinant DNA technology</a:t>
            </a:r>
          </a:p>
          <a:p>
            <a:pPr marL="914400" lvl="1" indent="-514350">
              <a:buFont typeface="Calibri" pitchFamily="34" charset="0"/>
              <a:buAutoNum type="arabicPeriod"/>
            </a:pPr>
            <a:r>
              <a:rPr lang="en-US" altLang="en-US" sz="2400" dirty="0" smtClean="0"/>
              <a:t>Isolate desired gene from a donor cell using RE</a:t>
            </a:r>
          </a:p>
          <a:p>
            <a:pPr marL="914400" lvl="1" indent="-514350">
              <a:buFont typeface="Arial" charset="0"/>
              <a:buAutoNum type="arabicPeriod"/>
            </a:pPr>
            <a:r>
              <a:rPr lang="en-US" altLang="en-US" sz="2400" dirty="0" smtClean="0"/>
              <a:t>Extract plasmid from bacterium and treat with RE</a:t>
            </a:r>
          </a:p>
          <a:p>
            <a:pPr marL="914400" lvl="1" indent="-514350">
              <a:buFont typeface="Arial" charset="0"/>
              <a:buAutoNum type="arabicPeriod"/>
            </a:pPr>
            <a:r>
              <a:rPr lang="en-US" altLang="en-US" sz="2400" dirty="0" smtClean="0"/>
              <a:t>“paste” desired gene “sticky” ends into plasmid opening</a:t>
            </a:r>
          </a:p>
          <a:p>
            <a:pPr marL="914400" lvl="1" indent="-514350">
              <a:buFont typeface="Arial" charset="0"/>
              <a:buAutoNum type="arabicPeriod"/>
            </a:pPr>
            <a:r>
              <a:rPr lang="en-US" altLang="en-US" sz="2400" dirty="0" smtClean="0"/>
              <a:t>Insert </a:t>
            </a:r>
            <a:r>
              <a:rPr lang="en-US" altLang="en-US" sz="2400" dirty="0"/>
              <a:t>recombinant plasmid into healthy </a:t>
            </a:r>
            <a:r>
              <a:rPr lang="en-US" altLang="en-US" sz="2400" dirty="0" smtClean="0"/>
              <a:t>bacterium</a:t>
            </a:r>
          </a:p>
          <a:p>
            <a:pPr marL="914400" lvl="1" indent="-514350">
              <a:buFont typeface="Arial" charset="0"/>
              <a:buAutoNum type="arabicPeriod"/>
            </a:pPr>
            <a:r>
              <a:rPr lang="en-US" altLang="en-US" sz="2400" dirty="0" smtClean="0"/>
              <a:t>Allow </a:t>
            </a:r>
            <a:r>
              <a:rPr lang="en-US" altLang="en-US" sz="2400" dirty="0"/>
              <a:t>bacteria to </a:t>
            </a:r>
            <a:r>
              <a:rPr lang="en-US" altLang="en-US" sz="2400" dirty="0" smtClean="0"/>
              <a:t>multiply</a:t>
            </a:r>
          </a:p>
          <a:p>
            <a:pPr marL="914400" lvl="1" indent="-514350">
              <a:buFont typeface="Arial" charset="0"/>
              <a:buAutoNum type="arabicPeriod"/>
            </a:pPr>
            <a:r>
              <a:rPr lang="en-US" altLang="en-US" sz="2400" dirty="0" smtClean="0"/>
              <a:t>Bacteria </a:t>
            </a:r>
            <a:r>
              <a:rPr lang="en-US" altLang="en-US" sz="2400" dirty="0"/>
              <a:t>will transcribe and translate new gene, producing desired proteins</a:t>
            </a:r>
          </a:p>
          <a:p>
            <a:pPr marL="914400" lvl="1" indent="-514350">
              <a:buFont typeface="Arial" charset="0"/>
              <a:buAutoNum type="arabicPeriod"/>
            </a:pPr>
            <a:endParaRPr lang="en-US" altLang="en-US" sz="2400" dirty="0" smtClean="0"/>
          </a:p>
        </p:txBody>
      </p:sp>
      <p:pic>
        <p:nvPicPr>
          <p:cNvPr id="3" name="Picture 2" descr="http://media.wiley.com/Lux/63/8363.nfg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066800"/>
            <a:ext cx="3386138" cy="460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2677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228600" y="228600"/>
            <a:ext cx="6781800" cy="3200400"/>
          </a:xfrm>
        </p:spPr>
        <p:txBody>
          <a:bodyPr>
            <a:normAutofit/>
          </a:bodyPr>
          <a:lstStyle/>
          <a:p>
            <a:pPr marL="514350" indent="-514350">
              <a:buFont typeface="Arial" charset="0"/>
              <a:buAutoNum type="arabicPeriod" startAt="9"/>
            </a:pPr>
            <a:r>
              <a:rPr lang="en-US" altLang="en-US" sz="3200" dirty="0" smtClean="0"/>
              <a:t>What are some desired proteins?</a:t>
            </a:r>
          </a:p>
          <a:p>
            <a:pPr marL="914400" lvl="1" indent="-514350">
              <a:buFont typeface="Calibri" pitchFamily="34" charset="0"/>
              <a:buAutoNum type="alphaLcParenR"/>
            </a:pPr>
            <a:r>
              <a:rPr lang="en-US" altLang="en-US" sz="3200" dirty="0" smtClean="0"/>
              <a:t>Insulin</a:t>
            </a:r>
          </a:p>
          <a:p>
            <a:pPr marL="914400" lvl="1" indent="-514350">
              <a:buFont typeface="Calibri" pitchFamily="34" charset="0"/>
              <a:buAutoNum type="alphaLcParenR"/>
            </a:pPr>
            <a:r>
              <a:rPr lang="en-US" altLang="en-US" sz="3200" dirty="0" smtClean="0"/>
              <a:t>Vaccines</a:t>
            </a:r>
          </a:p>
          <a:p>
            <a:pPr marL="914400" lvl="1" indent="-514350">
              <a:buFont typeface="Calibri" pitchFamily="34" charset="0"/>
              <a:buAutoNum type="alphaLcParenR"/>
            </a:pPr>
            <a:r>
              <a:rPr lang="en-US" altLang="en-US" sz="3200" dirty="0" smtClean="0"/>
              <a:t>hemoglobin</a:t>
            </a:r>
          </a:p>
        </p:txBody>
      </p:sp>
      <p:pic>
        <p:nvPicPr>
          <p:cNvPr id="40963" name="Picture 2" descr="Hemoglobin - what is, definition, lev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088" y="3733800"/>
            <a:ext cx="2305050" cy="184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4"/>
          <p:cNvSpPr txBox="1">
            <a:spLocks noChangeArrowheads="1"/>
          </p:cNvSpPr>
          <p:nvPr/>
        </p:nvSpPr>
        <p:spPr bwMode="auto">
          <a:xfrm>
            <a:off x="17804" y="5616635"/>
            <a:ext cx="4889619" cy="12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914400" indent="-5143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hangingPunct="1"/>
            <a:r>
              <a:rPr lang="en-US" altLang="en-US" sz="1600" dirty="0"/>
              <a:t>Hemoglobin </a:t>
            </a:r>
            <a:r>
              <a:rPr lang="en-US" altLang="en-US" sz="1600" dirty="0" smtClean="0"/>
              <a:t>molecular </a:t>
            </a:r>
            <a:r>
              <a:rPr lang="en-US" altLang="en-US" sz="1600" dirty="0"/>
              <a:t>formula:</a:t>
            </a:r>
          </a:p>
          <a:p>
            <a:pPr lvl="1" algn="ctr" eaLnBrk="1" hangingPunct="1"/>
            <a:r>
              <a:rPr lang="en-US" altLang="en-US" sz="1600" dirty="0"/>
              <a:t>C</a:t>
            </a:r>
            <a:r>
              <a:rPr lang="en-US" altLang="en-US" sz="1600" baseline="-25000" dirty="0"/>
              <a:t>3032</a:t>
            </a:r>
            <a:r>
              <a:rPr lang="en-US" altLang="en-US" sz="1600" dirty="0"/>
              <a:t>H</a:t>
            </a:r>
            <a:r>
              <a:rPr lang="en-US" altLang="en-US" sz="1600" baseline="-25000" dirty="0"/>
              <a:t>4816</a:t>
            </a:r>
            <a:r>
              <a:rPr lang="en-US" altLang="en-US" sz="1600" dirty="0"/>
              <a:t>O</a:t>
            </a:r>
            <a:r>
              <a:rPr lang="en-US" altLang="en-US" sz="1600" baseline="-25000" dirty="0"/>
              <a:t>872</a:t>
            </a:r>
            <a:r>
              <a:rPr lang="en-US" altLang="en-US" sz="1600" dirty="0"/>
              <a:t>N</a:t>
            </a:r>
            <a:r>
              <a:rPr lang="en-US" altLang="en-US" sz="1600" baseline="-25000" dirty="0"/>
              <a:t>780</a:t>
            </a:r>
            <a:r>
              <a:rPr lang="en-US" altLang="en-US" sz="1600" dirty="0"/>
              <a:t>S</a:t>
            </a:r>
            <a:r>
              <a:rPr lang="en-US" altLang="en-US" sz="1600" baseline="-25000" dirty="0"/>
              <a:t>8</a:t>
            </a:r>
            <a:r>
              <a:rPr lang="en-US" altLang="en-US" sz="1600" dirty="0"/>
              <a:t>Fe</a:t>
            </a:r>
            <a:r>
              <a:rPr lang="en-US" altLang="en-US" sz="1600" baseline="-25000" dirty="0"/>
              <a:t>4</a:t>
            </a:r>
          </a:p>
          <a:p>
            <a:pPr lvl="1" algn="ctr" eaLnBrk="1" hangingPunct="1"/>
            <a:endParaRPr lang="en-US" altLang="en-US" sz="1600" baseline="-25000" dirty="0"/>
          </a:p>
          <a:p>
            <a:pPr lvl="1" algn="ctr" eaLnBrk="1" hangingPunct="1"/>
            <a:r>
              <a:rPr lang="en-US" altLang="en-US" sz="1600" dirty="0"/>
              <a:t>Glycine (typical AA): C</a:t>
            </a:r>
            <a:r>
              <a:rPr lang="en-US" altLang="en-US" sz="1600" baseline="-25000" dirty="0"/>
              <a:t>2</a:t>
            </a:r>
            <a:r>
              <a:rPr lang="en-US" altLang="en-US" sz="1600" dirty="0"/>
              <a:t>H</a:t>
            </a:r>
            <a:r>
              <a:rPr lang="en-US" altLang="en-US" sz="1600" baseline="-25000" dirty="0"/>
              <a:t>5</a:t>
            </a:r>
            <a:r>
              <a:rPr lang="en-US" altLang="en-US" sz="1600" dirty="0"/>
              <a:t>N</a:t>
            </a:r>
            <a:r>
              <a:rPr lang="en-US" altLang="en-US" sz="1600" baseline="-25000" dirty="0"/>
              <a:t>1</a:t>
            </a:r>
            <a:r>
              <a:rPr lang="en-US" altLang="en-US" sz="1600" dirty="0"/>
              <a:t>O</a:t>
            </a:r>
            <a:r>
              <a:rPr lang="en-US" altLang="en-US" sz="1600" baseline="-25000" dirty="0"/>
              <a:t>2</a:t>
            </a:r>
          </a:p>
          <a:p>
            <a:pPr algn="ctr" eaLnBrk="1" hangingPunct="1"/>
            <a:endParaRPr lang="en-US" altLang="en-US" sz="1600" dirty="0"/>
          </a:p>
        </p:txBody>
      </p:sp>
      <p:pic>
        <p:nvPicPr>
          <p:cNvPr id="8196" name="Picture 4" descr="http://www.anselm.edu/homepage/jpitocch/genbio/plasmidtech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524000"/>
            <a:ext cx="4745318" cy="382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380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0" y="0"/>
            <a:ext cx="9144000" cy="6705600"/>
          </a:xfrm>
        </p:spPr>
        <p:txBody>
          <a:bodyPr/>
          <a:lstStyle/>
          <a:p>
            <a:pPr>
              <a:buFont typeface="Arial" charset="0"/>
              <a:buNone/>
            </a:pPr>
            <a:r>
              <a:rPr lang="en-US" altLang="en-US" sz="1400" u="sng" smtClean="0"/>
              <a:t>Some Products Made Using Biotechnology</a:t>
            </a:r>
          </a:p>
          <a:p>
            <a:r>
              <a:rPr lang="en-US" altLang="en-US" sz="1400" smtClean="0"/>
              <a:t>Human growth hormone is used to treat dwarfism. It previously took the pituitary glands from over 50 cadavers to make one dose.</a:t>
            </a:r>
          </a:p>
          <a:p>
            <a:r>
              <a:rPr lang="en-US" altLang="en-US" sz="1400" smtClean="0"/>
              <a:t>Human Insulin is used to treat diabetes.</a:t>
            </a:r>
          </a:p>
          <a:p>
            <a:r>
              <a:rPr lang="en-US" altLang="en-US" sz="1400" smtClean="0"/>
              <a:t>Tissue plasminogen activator  dissolves blood clots in heart attack victims.</a:t>
            </a:r>
          </a:p>
          <a:p>
            <a:r>
              <a:rPr lang="en-US" altLang="en-US" sz="1400" smtClean="0"/>
              <a:t>Clotting factor VIII will soon be available. Most cases of hemophilia are due to the absence of this factor.</a:t>
            </a:r>
          </a:p>
          <a:p>
            <a:r>
              <a:rPr lang="en-US" altLang="en-US" sz="1400" smtClean="0"/>
              <a:t>Human lung surfactant is used in premature infants with respiratory distress syndrome.</a:t>
            </a:r>
          </a:p>
          <a:p>
            <a:r>
              <a:rPr lang="en-US" altLang="en-US" sz="1400" smtClean="0"/>
              <a:t>Atrial natriuretic hormone can be used to treat hypertension.</a:t>
            </a:r>
          </a:p>
          <a:p>
            <a:r>
              <a:rPr lang="en-US" altLang="en-US" sz="1400" smtClean="0"/>
              <a:t>Bovine growth hormone (bGH) increases milk production in cows by about 10%.</a:t>
            </a:r>
          </a:p>
          <a:p>
            <a:r>
              <a:rPr lang="en-US" altLang="en-US" sz="1400" smtClean="0"/>
              <a:t>A vaccine for hepatitis B is now produced using biotechnology.</a:t>
            </a:r>
          </a:p>
          <a:p>
            <a:r>
              <a:rPr lang="en-US" altLang="en-US" sz="1400" smtClean="0"/>
              <a:t>Vaccines for chlamydia, malaria and HIV are being developed.</a:t>
            </a:r>
          </a:p>
          <a:p>
            <a:r>
              <a:rPr lang="en-US" altLang="en-US" sz="1400" smtClean="0"/>
              <a:t>Vaccines for hoof-and-mouth disease and scours (a form of dysentery) have been developed for farm animals.</a:t>
            </a:r>
          </a:p>
          <a:p>
            <a:r>
              <a:rPr lang="en-US" altLang="en-US" sz="1400" smtClean="0"/>
              <a:t>Bacteria have been produced that inhibit the formation of ice crystals. These bacteria have been released onto crop plants to protect them from frost damage.</a:t>
            </a:r>
          </a:p>
          <a:p>
            <a:r>
              <a:rPr lang="en-US" altLang="en-US" sz="1400" smtClean="0"/>
              <a:t>A bacteria species that normally colonize corn roots have been given a gene that enables it to produce an insect-killing toxin.</a:t>
            </a:r>
          </a:p>
          <a:p>
            <a:r>
              <a:rPr lang="en-US" altLang="en-US" sz="1400" smtClean="0"/>
              <a:t>Bacteria are being developed that do a better job at breaking down oil. </a:t>
            </a:r>
          </a:p>
          <a:p>
            <a:r>
              <a:rPr lang="en-US" altLang="en-US" sz="1400" smtClean="0"/>
              <a:t>Bacteria have been developed that are capable of removing some kinds of toxins from the air and water.</a:t>
            </a:r>
          </a:p>
          <a:p>
            <a:r>
              <a:rPr lang="en-US" altLang="en-US" sz="1400" smtClean="0"/>
              <a:t>Bacteria have been engineered to extract metals from low-grade ore (bioleaching). </a:t>
            </a:r>
          </a:p>
          <a:p>
            <a:r>
              <a:rPr lang="en-US" altLang="en-US" sz="1400" smtClean="0"/>
              <a:t>there are 50 types of genetically engineered plants that resist insects, viruses, and herbicides. </a:t>
            </a:r>
          </a:p>
          <a:p>
            <a:r>
              <a:rPr lang="en-US" altLang="en-US" sz="1400" smtClean="0"/>
              <a:t>A weed called mouse-eared cress has been designed to produce a biodegradable plastic called polyhydroxubutrate (PHB).</a:t>
            </a:r>
          </a:p>
          <a:p>
            <a:r>
              <a:rPr lang="en-US" altLang="en-US" sz="1400" smtClean="0"/>
              <a:t>Pharmaceutical companies are developing techniques to produce chemicals using animals. The drug is produced in the milk of females. For example, goats have been developed to produce antithrombin III, used to prevent blood clots. Clinical trials of this drug will begin soon.</a:t>
            </a:r>
          </a:p>
          <a:p>
            <a:r>
              <a:rPr lang="en-US" altLang="en-US" sz="1400" smtClean="0"/>
              <a:t>A pig has been produced that can produce human hemoglobin. Artificial blood may soon be a reality.</a:t>
            </a:r>
          </a:p>
        </p:txBody>
      </p:sp>
    </p:spTree>
    <p:extLst>
      <p:ext uri="{BB962C8B-B14F-4D97-AF65-F5344CB8AC3E}">
        <p14:creationId xmlns:p14="http://schemas.microsoft.com/office/powerpoint/2010/main" val="2032466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304800" y="228600"/>
            <a:ext cx="792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eaLnBrk="0" hangingPunct="0">
              <a:defRPr>
                <a:solidFill>
                  <a:schemeClr val="tx1"/>
                </a:solidFill>
                <a:latin typeface="Arial" charset="0"/>
                <a:cs typeface="Arial" charset="0"/>
              </a:defRPr>
            </a:lvl1pPr>
            <a:lvl2pPr marL="1200150" indent="-7429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AutoNum type="alphaUcPeriod" startAt="2"/>
            </a:pPr>
            <a:r>
              <a:rPr lang="en-US" altLang="en-US" sz="3200" dirty="0"/>
              <a:t>DNA fingerprinting</a:t>
            </a:r>
          </a:p>
          <a:p>
            <a:pPr lvl="1" eaLnBrk="1" hangingPunct="1">
              <a:buFont typeface="Calibri" pitchFamily="34" charset="0"/>
              <a:buAutoNum type="arabicPeriod"/>
            </a:pPr>
            <a:r>
              <a:rPr lang="en-US" altLang="en-US" sz="3200" dirty="0"/>
              <a:t>Analysis of DNA sequences to determine identity</a:t>
            </a:r>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54133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3048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92298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395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0" y="0"/>
            <a:ext cx="5080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05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057400" y="2571750"/>
            <a:ext cx="5715000" cy="4286250"/>
          </a:xfrm>
          <a:prstGeom prst="rect">
            <a:avLst/>
          </a:prstGeom>
          <a:noFill/>
          <a:ln w="9525">
            <a:noFill/>
            <a:miter lim="800000"/>
            <a:headEnd/>
            <a:tailEnd/>
          </a:ln>
        </p:spPr>
      </p:pic>
      <p:sp>
        <p:nvSpPr>
          <p:cNvPr id="23555" name="Text Box 3"/>
          <p:cNvSpPr txBox="1">
            <a:spLocks noChangeArrowheads="1"/>
          </p:cNvSpPr>
          <p:nvPr/>
        </p:nvSpPr>
        <p:spPr bwMode="auto">
          <a:xfrm>
            <a:off x="136525" y="-20638"/>
            <a:ext cx="8474075" cy="2632076"/>
          </a:xfrm>
          <a:prstGeom prst="rect">
            <a:avLst/>
          </a:prstGeom>
          <a:noFill/>
          <a:ln w="9525">
            <a:noFill/>
            <a:miter lim="800000"/>
            <a:headEnd/>
            <a:tailEnd/>
          </a:ln>
        </p:spPr>
        <p:txBody>
          <a:bodyPr>
            <a:spAutoFit/>
          </a:bodyPr>
          <a:lstStyle/>
          <a:p>
            <a:pPr marL="742950" indent="-742950">
              <a:buFont typeface="+mj-lt"/>
              <a:buAutoNum type="alphaUcPeriod" startAt="4"/>
            </a:pPr>
            <a:r>
              <a:rPr lang="en-US" sz="4000" dirty="0" smtClean="0"/>
              <a:t>Nucleotides </a:t>
            </a:r>
            <a:r>
              <a:rPr lang="en-US" sz="4000" dirty="0"/>
              <a:t>consist of: </a:t>
            </a:r>
          </a:p>
          <a:p>
            <a:pPr marL="1200150" lvl="1" indent="-742950">
              <a:buFont typeface="+mj-lt"/>
              <a:buAutoNum type="arabicPeriod"/>
            </a:pPr>
            <a:r>
              <a:rPr lang="en-US" sz="4000" dirty="0" smtClean="0"/>
              <a:t>a </a:t>
            </a:r>
            <a:r>
              <a:rPr lang="en-US" sz="4000" dirty="0"/>
              <a:t>sugar</a:t>
            </a:r>
          </a:p>
          <a:p>
            <a:pPr marL="1200150" lvl="1" indent="-742950">
              <a:buFont typeface="+mj-lt"/>
              <a:buAutoNum type="arabicPeriod"/>
            </a:pPr>
            <a:r>
              <a:rPr lang="en-US" sz="4000" dirty="0" smtClean="0"/>
              <a:t>a </a:t>
            </a:r>
            <a:r>
              <a:rPr lang="en-US" sz="4000" dirty="0"/>
              <a:t>phosphate group</a:t>
            </a:r>
          </a:p>
          <a:p>
            <a:pPr marL="1200150" lvl="1" indent="-742950">
              <a:buFont typeface="+mj-lt"/>
              <a:buAutoNum type="arabicPeriod"/>
            </a:pPr>
            <a:r>
              <a:rPr lang="en-US" sz="4000" dirty="0" smtClean="0"/>
              <a:t>one nitrogen base</a:t>
            </a:r>
            <a:endParaRPr lang="en-US" sz="4000" dirty="0"/>
          </a:p>
        </p:txBody>
      </p:sp>
      <p:sp>
        <p:nvSpPr>
          <p:cNvPr id="23556" name="Oval 4"/>
          <p:cNvSpPr>
            <a:spLocks noChangeArrowheads="1"/>
          </p:cNvSpPr>
          <p:nvPr/>
        </p:nvSpPr>
        <p:spPr bwMode="auto">
          <a:xfrm>
            <a:off x="4038600" y="5334000"/>
            <a:ext cx="1981200" cy="1524000"/>
          </a:xfrm>
          <a:prstGeom prst="ellipse">
            <a:avLst/>
          </a:prstGeom>
          <a:noFill/>
          <a:ln w="50800">
            <a:solidFill>
              <a:schemeClr val="bg1"/>
            </a:solidFill>
            <a:round/>
            <a:headEnd/>
            <a:tailEnd/>
          </a:ln>
        </p:spPr>
        <p:txBody>
          <a:bodyPr wrap="none" anchor="ctr"/>
          <a:lstStyle/>
          <a:p>
            <a:endParaRPr lang="en-US"/>
          </a:p>
        </p:txBody>
      </p:sp>
      <p:sp>
        <p:nvSpPr>
          <p:cNvPr id="23558" name="Rectangle 6"/>
          <p:cNvSpPr>
            <a:spLocks noChangeArrowheads="1"/>
          </p:cNvSpPr>
          <p:nvPr/>
        </p:nvSpPr>
        <p:spPr bwMode="auto">
          <a:xfrm>
            <a:off x="5791200" y="5029200"/>
            <a:ext cx="1905000" cy="579437"/>
          </a:xfrm>
          <a:prstGeom prst="rect">
            <a:avLst/>
          </a:prstGeom>
          <a:solidFill>
            <a:schemeClr val="tx1"/>
          </a:solidFill>
          <a:ln w="9525">
            <a:noFill/>
            <a:miter lim="800000"/>
            <a:headEnd/>
            <a:tailEnd/>
          </a:ln>
        </p:spPr>
        <p:txBody>
          <a:bodyPr wrap="none" anchor="ctr"/>
          <a:lstStyle/>
          <a:p>
            <a:r>
              <a:rPr lang="en-US" sz="2800" dirty="0" smtClean="0">
                <a:solidFill>
                  <a:schemeClr val="bg1"/>
                </a:solidFill>
              </a:rPr>
              <a:t>Nucleotide</a:t>
            </a:r>
            <a:endParaRPr lang="en-US" sz="2800" dirty="0">
              <a:solidFill>
                <a:schemeClr val="bg1"/>
              </a:solidFill>
            </a:endParaRPr>
          </a:p>
        </p:txBody>
      </p:sp>
      <p:sp>
        <p:nvSpPr>
          <p:cNvPr id="23559" name="Line 7"/>
          <p:cNvSpPr>
            <a:spLocks noChangeShapeType="1"/>
          </p:cNvSpPr>
          <p:nvPr/>
        </p:nvSpPr>
        <p:spPr bwMode="auto">
          <a:xfrm flipH="1">
            <a:off x="6096000" y="6172200"/>
            <a:ext cx="457200" cy="0"/>
          </a:xfrm>
          <a:prstGeom prst="line">
            <a:avLst/>
          </a:prstGeom>
          <a:noFill/>
          <a:ln w="50800">
            <a:solidFill>
              <a:schemeClr val="tx1"/>
            </a:solidFill>
            <a:round/>
            <a:headEnd/>
            <a:tailEnd type="triangle" w="med" len="med"/>
          </a:ln>
        </p:spPr>
        <p:txBody>
          <a:bodyPr wrap="none" anchor="ctr"/>
          <a:lstStyle/>
          <a:p>
            <a:endParaRPr lang="en-US"/>
          </a:p>
        </p:txBody>
      </p:sp>
      <p:sp>
        <p:nvSpPr>
          <p:cNvPr id="23560" name="Text Box 8"/>
          <p:cNvSpPr txBox="1">
            <a:spLocks noChangeArrowheads="1"/>
          </p:cNvSpPr>
          <p:nvPr/>
        </p:nvSpPr>
        <p:spPr bwMode="auto">
          <a:xfrm>
            <a:off x="71438" y="3921125"/>
            <a:ext cx="1909762" cy="1108075"/>
          </a:xfrm>
          <a:prstGeom prst="rect">
            <a:avLst/>
          </a:prstGeom>
          <a:noFill/>
          <a:ln w="9525">
            <a:noFill/>
            <a:miter lim="800000"/>
            <a:headEnd/>
            <a:tailEnd/>
          </a:ln>
        </p:spPr>
        <p:txBody>
          <a:bodyPr wrap="none">
            <a:spAutoFit/>
          </a:bodyPr>
          <a:lstStyle/>
          <a:p>
            <a:pPr algn="ctr"/>
            <a:r>
              <a:rPr lang="en-US" sz="3200"/>
              <a:t>DNA</a:t>
            </a:r>
          </a:p>
          <a:p>
            <a:pPr algn="ctr"/>
            <a:r>
              <a:rPr lang="en-US" sz="3200"/>
              <a:t>molecule</a:t>
            </a:r>
          </a:p>
        </p:txBody>
      </p:sp>
      <p:cxnSp>
        <p:nvCxnSpPr>
          <p:cNvPr id="3" name="Straight Arrow Connector 2"/>
          <p:cNvCxnSpPr>
            <a:stCxn id="23558" idx="2"/>
          </p:cNvCxnSpPr>
          <p:nvPr/>
        </p:nvCxnSpPr>
        <p:spPr>
          <a:xfrm flipH="1">
            <a:off x="6096000" y="5608637"/>
            <a:ext cx="647700" cy="334963"/>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0" y="0"/>
            <a:ext cx="9144000" cy="6247864"/>
          </a:xfrm>
          <a:prstGeom prst="rect">
            <a:avLst/>
          </a:prstGeom>
          <a:noFill/>
          <a:ln w="9525">
            <a:noFill/>
            <a:miter lim="800000"/>
            <a:headEnd/>
            <a:tailEnd/>
          </a:ln>
        </p:spPr>
        <p:txBody>
          <a:bodyPr>
            <a:spAutoFit/>
          </a:bodyPr>
          <a:lstStyle/>
          <a:p>
            <a:r>
              <a:rPr lang="en-US" sz="4000" dirty="0"/>
              <a:t>E</a:t>
            </a:r>
            <a:r>
              <a:rPr lang="en-US" sz="4000" dirty="0" smtClean="0"/>
              <a:t>) The </a:t>
            </a:r>
            <a:r>
              <a:rPr lang="en-US" sz="4000" dirty="0"/>
              <a:t>nitrogen bases are:</a:t>
            </a:r>
          </a:p>
          <a:p>
            <a:endParaRPr lang="en-US" sz="4000" dirty="0"/>
          </a:p>
          <a:p>
            <a:r>
              <a:rPr lang="en-US" sz="4000" dirty="0"/>
              <a:t>	</a:t>
            </a:r>
            <a:r>
              <a:rPr lang="en-US" sz="4000" b="1" dirty="0"/>
              <a:t>A</a:t>
            </a:r>
            <a:r>
              <a:rPr lang="en-US" sz="4000" dirty="0"/>
              <a:t>denine		</a:t>
            </a:r>
            <a:r>
              <a:rPr lang="en-US" sz="4000" b="1" dirty="0"/>
              <a:t>T</a:t>
            </a:r>
            <a:r>
              <a:rPr lang="en-US" sz="4000" dirty="0"/>
              <a:t>hymine/</a:t>
            </a:r>
            <a:r>
              <a:rPr lang="en-US" sz="4000" b="1" dirty="0" err="1"/>
              <a:t>U</a:t>
            </a:r>
            <a:r>
              <a:rPr lang="en-US" sz="4000" dirty="0" err="1"/>
              <a:t>racil</a:t>
            </a:r>
            <a:endParaRPr lang="en-US" sz="4000" dirty="0"/>
          </a:p>
          <a:p>
            <a:r>
              <a:rPr lang="en-US" sz="4000" dirty="0"/>
              <a:t>	</a:t>
            </a:r>
            <a:r>
              <a:rPr lang="en-US" sz="4000" b="1" dirty="0" err="1"/>
              <a:t>C</a:t>
            </a:r>
            <a:r>
              <a:rPr lang="en-US" sz="4000" dirty="0" err="1"/>
              <a:t>ytocine</a:t>
            </a:r>
            <a:r>
              <a:rPr lang="en-US" sz="4000" dirty="0"/>
              <a:t>		</a:t>
            </a:r>
            <a:r>
              <a:rPr lang="en-US" sz="4000" b="1" dirty="0"/>
              <a:t>G</a:t>
            </a:r>
            <a:r>
              <a:rPr lang="en-US" sz="4000" dirty="0"/>
              <a:t>uanine</a:t>
            </a:r>
          </a:p>
          <a:p>
            <a:endParaRPr lang="en-US" sz="4000" dirty="0"/>
          </a:p>
          <a:p>
            <a:endParaRPr lang="en-US" sz="4000" dirty="0" smtClean="0"/>
          </a:p>
          <a:p>
            <a:endParaRPr lang="en-US" sz="4000" dirty="0" smtClean="0"/>
          </a:p>
          <a:p>
            <a:endParaRPr lang="en-US" sz="4000" dirty="0"/>
          </a:p>
          <a:p>
            <a:r>
              <a:rPr lang="en-US" sz="4000" dirty="0"/>
              <a:t>F</a:t>
            </a:r>
            <a:r>
              <a:rPr lang="en-US" sz="4000" dirty="0" smtClean="0"/>
              <a:t>) </a:t>
            </a:r>
            <a:r>
              <a:rPr lang="en-US" sz="4000" dirty="0"/>
              <a:t>Order of the nucleotides determines genetics</a:t>
            </a:r>
          </a:p>
        </p:txBody>
      </p:sp>
      <p:sp>
        <p:nvSpPr>
          <p:cNvPr id="24579" name="Line 7"/>
          <p:cNvSpPr>
            <a:spLocks noChangeShapeType="1"/>
          </p:cNvSpPr>
          <p:nvPr/>
        </p:nvSpPr>
        <p:spPr bwMode="auto">
          <a:xfrm>
            <a:off x="3124200" y="1676400"/>
            <a:ext cx="1524000" cy="0"/>
          </a:xfrm>
          <a:prstGeom prst="line">
            <a:avLst/>
          </a:prstGeom>
          <a:noFill/>
          <a:ln w="57150">
            <a:solidFill>
              <a:schemeClr val="tx1"/>
            </a:solidFill>
            <a:round/>
            <a:headEnd type="triangle" w="med" len="med"/>
            <a:tailEnd type="triangle" w="med" len="med"/>
          </a:ln>
        </p:spPr>
        <p:txBody>
          <a:bodyPr wrap="none" anchor="ctr"/>
          <a:lstStyle/>
          <a:p>
            <a:endParaRPr lang="en-US"/>
          </a:p>
        </p:txBody>
      </p:sp>
      <p:sp>
        <p:nvSpPr>
          <p:cNvPr id="24580" name="Line 8"/>
          <p:cNvSpPr>
            <a:spLocks noChangeShapeType="1"/>
          </p:cNvSpPr>
          <p:nvPr/>
        </p:nvSpPr>
        <p:spPr bwMode="auto">
          <a:xfrm>
            <a:off x="3276600" y="2286000"/>
            <a:ext cx="1295400" cy="0"/>
          </a:xfrm>
          <a:prstGeom prst="line">
            <a:avLst/>
          </a:prstGeom>
          <a:noFill/>
          <a:ln w="57150">
            <a:solidFill>
              <a:schemeClr val="tx1"/>
            </a:solidFill>
            <a:round/>
            <a:headEnd type="triangle" w="med" len="med"/>
            <a:tailEnd type="triangle" w="med" len="med"/>
          </a:ln>
        </p:spPr>
        <p:txBody>
          <a:bodyPr wrap="none" anchor="ctr"/>
          <a:lstStyle/>
          <a:p>
            <a:endParaRPr lang="en-US"/>
          </a:p>
        </p:txBody>
      </p:sp>
      <p:sp>
        <p:nvSpPr>
          <p:cNvPr id="6" name="Rectangle 5"/>
          <p:cNvSpPr/>
          <p:nvPr/>
        </p:nvSpPr>
        <p:spPr>
          <a:xfrm>
            <a:off x="609600" y="2971800"/>
            <a:ext cx="7391400" cy="1200329"/>
          </a:xfrm>
          <a:prstGeom prst="rect">
            <a:avLst/>
          </a:prstGeom>
        </p:spPr>
        <p:txBody>
          <a:bodyPr wrap="square">
            <a:spAutoFit/>
          </a:bodyPr>
          <a:lstStyle/>
          <a:p>
            <a:pPr algn="ctr"/>
            <a:r>
              <a:rPr lang="en-US" sz="3600" dirty="0" smtClean="0">
                <a:solidFill>
                  <a:srgbClr val="FFFF00"/>
                </a:solidFill>
              </a:rPr>
              <a:t>A pairs with T (DNA) or U (RNA) </a:t>
            </a:r>
          </a:p>
          <a:p>
            <a:pPr algn="ctr"/>
            <a:r>
              <a:rPr lang="en-US" sz="3600" dirty="0" smtClean="0">
                <a:solidFill>
                  <a:srgbClr val="FFFF00"/>
                </a:solidFill>
              </a:rPr>
              <a:t>and C always pairs with 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2"/>
          </p:nvPr>
        </p:nvSpPr>
        <p:spPr/>
        <p:txBody>
          <a:bodyPr/>
          <a:lstStyle/>
          <a:p>
            <a:pPr>
              <a:defRPr/>
            </a:pPr>
            <a:fld id="{9C2C5B81-3D04-40CB-85CD-0F34E89E3AB0}" type="slidenum">
              <a:rPr lang="en-US" smtClean="0"/>
              <a:pPr>
                <a:defRPr/>
              </a:pPr>
              <a:t>6</a:t>
            </a:fld>
            <a:endParaRPr lang="en-US" smtClean="0"/>
          </a:p>
        </p:txBody>
      </p:sp>
      <p:sp>
        <p:nvSpPr>
          <p:cNvPr id="8195" name="Rectangle 2"/>
          <p:cNvSpPr>
            <a:spLocks noGrp="1" noChangeArrowheads="1"/>
          </p:cNvSpPr>
          <p:nvPr>
            <p:ph type="title"/>
          </p:nvPr>
        </p:nvSpPr>
        <p:spPr>
          <a:xfrm>
            <a:off x="609600" y="228600"/>
            <a:ext cx="7543800" cy="914400"/>
          </a:xfrm>
        </p:spPr>
        <p:txBody>
          <a:bodyPr/>
          <a:lstStyle/>
          <a:p>
            <a:pPr eaLnBrk="1" hangingPunct="1"/>
            <a:r>
              <a:rPr lang="en-US" altLang="en-US" dirty="0" smtClean="0"/>
              <a:t>Nucleotide</a:t>
            </a:r>
          </a:p>
        </p:txBody>
      </p:sp>
      <p:pic>
        <p:nvPicPr>
          <p:cNvPr id="8196" name="Picture 6" descr="rav65819_03_13"/>
          <p:cNvPicPr>
            <a:picLocks noChangeAspect="1" noChangeArrowheads="1"/>
          </p:cNvPicPr>
          <p:nvPr/>
        </p:nvPicPr>
        <p:blipFill>
          <a:blip r:embed="rId2">
            <a:extLst>
              <a:ext uri="{28A0092B-C50C-407E-A947-70E740481C1C}">
                <a14:useLocalDpi xmlns:a14="http://schemas.microsoft.com/office/drawing/2010/main" val="0"/>
              </a:ext>
            </a:extLst>
          </a:blip>
          <a:srcRect t="1936"/>
          <a:stretch>
            <a:fillRect/>
          </a:stretch>
        </p:blipFill>
        <p:spPr bwMode="auto">
          <a:xfrm>
            <a:off x="1771650" y="1295400"/>
            <a:ext cx="5578475"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47386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990600"/>
          </a:xfrm>
        </p:spPr>
        <p:txBody>
          <a:bodyPr rtlCol="0">
            <a:noAutofit/>
          </a:bodyPr>
          <a:lstStyle/>
          <a:p>
            <a:pPr algn="l" eaLnBrk="1" fontAlgn="auto" hangingPunct="1">
              <a:spcAft>
                <a:spcPts val="0"/>
              </a:spcAft>
              <a:defRPr/>
            </a:pPr>
            <a:r>
              <a:rPr lang="en-US" sz="4000" dirty="0" smtClean="0">
                <a:latin typeface="Comic Sans MS" pitchFamily="66" charset="0"/>
              </a:rPr>
              <a:t>II. </a:t>
            </a:r>
            <a:r>
              <a:rPr lang="en-US" sz="4000" b="1" u="sng" dirty="0" smtClean="0">
                <a:latin typeface="Comic Sans MS" pitchFamily="66" charset="0"/>
              </a:rPr>
              <a:t>DNA (Deoxyribonucleic Acid)</a:t>
            </a:r>
          </a:p>
        </p:txBody>
      </p:sp>
      <p:sp>
        <p:nvSpPr>
          <p:cNvPr id="4099" name="Content Placeholder 2"/>
          <p:cNvSpPr>
            <a:spLocks noGrp="1"/>
          </p:cNvSpPr>
          <p:nvPr>
            <p:ph idx="1"/>
          </p:nvPr>
        </p:nvSpPr>
        <p:spPr>
          <a:xfrm>
            <a:off x="457200" y="1524000"/>
            <a:ext cx="8229600" cy="4800600"/>
          </a:xfrm>
        </p:spPr>
        <p:txBody>
          <a:bodyPr>
            <a:normAutofit/>
          </a:bodyPr>
          <a:lstStyle/>
          <a:p>
            <a:pPr marL="514350" indent="-514350" eaLnBrk="1" hangingPunct="1">
              <a:buFont typeface="Calibri" pitchFamily="34" charset="0"/>
              <a:buAutoNum type="alphaUcPeriod"/>
            </a:pPr>
            <a:r>
              <a:rPr lang="en-US" altLang="en-US" sz="3600" dirty="0" smtClean="0">
                <a:latin typeface="Comic Sans MS" pitchFamily="66" charset="0"/>
              </a:rPr>
              <a:t>2 primary functions</a:t>
            </a:r>
          </a:p>
          <a:p>
            <a:pPr marL="914400" lvl="1" indent="-514350" eaLnBrk="1" hangingPunct="1">
              <a:buFont typeface="Calibri" pitchFamily="34" charset="0"/>
              <a:buAutoNum type="arabicPeriod"/>
            </a:pPr>
            <a:r>
              <a:rPr lang="en-US" altLang="en-US" sz="3600" dirty="0" smtClean="0">
                <a:latin typeface="Comic Sans MS" pitchFamily="66" charset="0"/>
              </a:rPr>
              <a:t>Control protein (enzyme) production (</a:t>
            </a:r>
            <a:r>
              <a:rPr lang="en-US" altLang="en-US" sz="3600" dirty="0" err="1" smtClean="0">
                <a:latin typeface="Comic Sans MS" pitchFamily="66" charset="0"/>
              </a:rPr>
              <a:t>ie</a:t>
            </a:r>
            <a:r>
              <a:rPr lang="en-US" altLang="en-US" sz="3600" dirty="0" smtClean="0">
                <a:latin typeface="Comic Sans MS" pitchFamily="66" charset="0"/>
              </a:rPr>
              <a:t>. ATPase)-These enzymes then control chemical reactions in cells.</a:t>
            </a:r>
          </a:p>
          <a:p>
            <a:pPr marL="914400" lvl="1" indent="-514350" eaLnBrk="1" hangingPunct="1">
              <a:buFont typeface="Calibri" pitchFamily="34" charset="0"/>
              <a:buAutoNum type="arabicPeriod"/>
            </a:pPr>
            <a:r>
              <a:rPr lang="en-US" altLang="en-US" sz="3600" dirty="0" smtClean="0">
                <a:latin typeface="Comic Sans MS" pitchFamily="66" charset="0"/>
              </a:rPr>
              <a:t>Duplicate itself for new cells that are created</a:t>
            </a:r>
          </a:p>
        </p:txBody>
      </p:sp>
    </p:spTree>
    <p:extLst>
      <p:ext uri="{BB962C8B-B14F-4D97-AF65-F5344CB8AC3E}">
        <p14:creationId xmlns:p14="http://schemas.microsoft.com/office/powerpoint/2010/main" val="397985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533400"/>
            <a:ext cx="8229600" cy="5592763"/>
          </a:xfrm>
        </p:spPr>
        <p:txBody>
          <a:bodyPr/>
          <a:lstStyle/>
          <a:p>
            <a:pPr marL="742950" indent="-742950" eaLnBrk="1" hangingPunct="1">
              <a:buFont typeface="+mj-lt"/>
              <a:buAutoNum type="alphaUcPeriod" startAt="2"/>
            </a:pPr>
            <a:r>
              <a:rPr lang="en-US" altLang="en-US" sz="4000" b="1" u="sng" dirty="0" smtClean="0">
                <a:latin typeface="Comic Sans MS" pitchFamily="66" charset="0"/>
              </a:rPr>
              <a:t>Forms of DNA</a:t>
            </a:r>
          </a:p>
          <a:p>
            <a:pPr marL="914400" lvl="1" indent="-514350" eaLnBrk="1" hangingPunct="1">
              <a:buFont typeface="Calibri" pitchFamily="34" charset="0"/>
              <a:buAutoNum type="arabicPeriod"/>
            </a:pPr>
            <a:r>
              <a:rPr lang="en-US" altLang="en-US" sz="4000" dirty="0" smtClean="0">
                <a:latin typeface="Comic Sans MS" pitchFamily="66" charset="0"/>
              </a:rPr>
              <a:t>Chromatin –Partially unwound </a:t>
            </a:r>
            <a:r>
              <a:rPr lang="en-US" altLang="en-US" sz="4000" b="1" u="sng" dirty="0" smtClean="0">
                <a:latin typeface="Comic Sans MS" pitchFamily="66" charset="0"/>
              </a:rPr>
              <a:t>(normal </a:t>
            </a:r>
            <a:r>
              <a:rPr lang="en-US" altLang="en-US" sz="4000" b="1" u="sng" dirty="0">
                <a:latin typeface="Comic Sans MS" pitchFamily="66" charset="0"/>
              </a:rPr>
              <a:t>c</a:t>
            </a:r>
            <a:r>
              <a:rPr lang="en-US" altLang="en-US" sz="4000" b="1" u="sng" dirty="0" smtClean="0">
                <a:latin typeface="Comic Sans MS" pitchFamily="66" charset="0"/>
              </a:rPr>
              <a:t>ell activity)</a:t>
            </a:r>
          </a:p>
          <a:p>
            <a:pPr marL="914400" lvl="1" indent="-514350" eaLnBrk="1" hangingPunct="1">
              <a:buFont typeface="Calibri" pitchFamily="34" charset="0"/>
              <a:buAutoNum type="arabicPeriod"/>
            </a:pPr>
            <a:endParaRPr lang="en-US" altLang="en-US" sz="4000" b="1" u="sng" dirty="0" smtClean="0">
              <a:latin typeface="Comic Sans MS" pitchFamily="66" charset="0"/>
            </a:endParaRPr>
          </a:p>
          <a:p>
            <a:pPr marL="914400" lvl="1" indent="-514350" eaLnBrk="1" hangingPunct="1">
              <a:buFont typeface="Calibri" pitchFamily="34" charset="0"/>
              <a:buAutoNum type="arabicPeriod"/>
            </a:pPr>
            <a:r>
              <a:rPr lang="en-US" altLang="en-US" sz="4000" dirty="0" smtClean="0">
                <a:latin typeface="Comic Sans MS" pitchFamily="66" charset="0"/>
              </a:rPr>
              <a:t>Chromosome – tightly wound DNA </a:t>
            </a:r>
            <a:r>
              <a:rPr lang="en-US" altLang="en-US" sz="4000" b="1" u="sng" dirty="0" smtClean="0">
                <a:latin typeface="Comic Sans MS" pitchFamily="66" charset="0"/>
              </a:rPr>
              <a:t>(Cell division)</a:t>
            </a:r>
          </a:p>
          <a:p>
            <a:pPr marL="914400" lvl="1" indent="-514350" eaLnBrk="1" hangingPunct="1">
              <a:buFont typeface="Arial" charset="0"/>
              <a:buNone/>
            </a:pPr>
            <a:endParaRPr lang="en-US" altLang="en-US" sz="4000" dirty="0" smtClean="0">
              <a:latin typeface="Comic Sans MS" pitchFamily="66" charset="0"/>
            </a:endParaRPr>
          </a:p>
        </p:txBody>
      </p:sp>
    </p:spTree>
    <p:extLst>
      <p:ext uri="{BB962C8B-B14F-4D97-AF65-F5344CB8AC3E}">
        <p14:creationId xmlns:p14="http://schemas.microsoft.com/office/powerpoint/2010/main" val="698008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89470" y="152401"/>
            <a:ext cx="8725930" cy="4083907"/>
          </a:xfrm>
        </p:spPr>
        <p:txBody>
          <a:bodyPr>
            <a:normAutofit lnSpcReduction="10000"/>
          </a:bodyPr>
          <a:lstStyle/>
          <a:p>
            <a:pPr marL="742950" indent="-742950" eaLnBrk="1" hangingPunct="1">
              <a:buFont typeface="+mj-lt"/>
              <a:buAutoNum type="alphaUcPeriod" startAt="3"/>
            </a:pPr>
            <a:r>
              <a:rPr lang="en-US" altLang="en-US" sz="4000" dirty="0" smtClean="0">
                <a:latin typeface="Comic Sans MS" pitchFamily="66" charset="0"/>
              </a:rPr>
              <a:t>DNA Structure</a:t>
            </a:r>
          </a:p>
          <a:p>
            <a:pPr marL="1108710" lvl="1" indent="-742950">
              <a:buFont typeface="+mj-lt"/>
              <a:buAutoNum type="arabicPeriod"/>
            </a:pPr>
            <a:r>
              <a:rPr lang="en-US" altLang="en-US" sz="3800" dirty="0" smtClean="0">
                <a:latin typeface="Comic Sans MS" pitchFamily="66" charset="0"/>
              </a:rPr>
              <a:t>Double Helix = Spiral ladder made up of nucleotides</a:t>
            </a:r>
          </a:p>
          <a:p>
            <a:pPr marL="1508760" lvl="2" indent="-742950">
              <a:buFont typeface="+mj-lt"/>
              <a:buAutoNum type="alphaLcParenR"/>
            </a:pPr>
            <a:r>
              <a:rPr lang="en-US" altLang="en-US" sz="3400" dirty="0" smtClean="0">
                <a:latin typeface="Comic Sans MS" pitchFamily="66" charset="0"/>
              </a:rPr>
              <a:t>Sides of the ladder = 5 carbon sugar (</a:t>
            </a:r>
            <a:r>
              <a:rPr lang="en-US" altLang="en-US" sz="3400" dirty="0" err="1" smtClean="0">
                <a:latin typeface="Comic Sans MS" pitchFamily="66" charset="0"/>
              </a:rPr>
              <a:t>deoxyribose</a:t>
            </a:r>
            <a:r>
              <a:rPr lang="en-US" altLang="en-US" sz="3400" dirty="0" smtClean="0">
                <a:latin typeface="Comic Sans MS" pitchFamily="66" charset="0"/>
              </a:rPr>
              <a:t>) and phosphate</a:t>
            </a:r>
          </a:p>
          <a:p>
            <a:pPr marL="1280160" lvl="2" indent="-514350">
              <a:buFont typeface="Calibri" pitchFamily="34" charset="0"/>
              <a:buAutoNum type="alphaLcParenR"/>
            </a:pPr>
            <a:r>
              <a:rPr lang="en-US" altLang="en-US" sz="3400" dirty="0" smtClean="0">
                <a:latin typeface="Comic Sans MS" pitchFamily="66" charset="0"/>
              </a:rPr>
              <a:t>Rungs of the ladder = nitrogen bases bonded together</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236308"/>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1129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848</TotalTime>
  <Words>689</Words>
  <Application>Microsoft Office PowerPoint</Application>
  <PresentationFormat>On-screen Show (4:3)</PresentationFormat>
  <Paragraphs>180</Paragraphs>
  <Slides>35</Slides>
  <Notes>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Elemental</vt:lpstr>
      <vt:lpstr>PowerPoint Presentation</vt:lpstr>
      <vt:lpstr>Major Cell Activities Include:</vt:lpstr>
      <vt:lpstr>PowerPoint Presentation</vt:lpstr>
      <vt:lpstr>PowerPoint Presentation</vt:lpstr>
      <vt:lpstr>PowerPoint Presentation</vt:lpstr>
      <vt:lpstr>Nucleotide</vt:lpstr>
      <vt:lpstr>II. DNA (Deoxyribonucleic Acid)</vt:lpstr>
      <vt:lpstr>PowerPoint Presentation</vt:lpstr>
      <vt:lpstr>PowerPoint Presentation</vt:lpstr>
      <vt:lpstr>Rosalind Franklin’s X-ray Photo (1951)</vt:lpstr>
      <vt:lpstr>PowerPoint Presentation</vt:lpstr>
      <vt:lpstr>DNA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GENETIC ENGINEERING</vt:lpstr>
      <vt:lpstr>PowerPoint Presentation</vt:lpstr>
      <vt:lpstr>PowerPoint Presentation</vt:lpstr>
      <vt:lpstr>PowerPoint Presentation</vt:lpstr>
      <vt:lpstr>PowerPoint Presentation</vt:lpstr>
      <vt:lpstr>PowerPoint Presentation</vt:lpstr>
      <vt:lpstr>PowerPoint Presentation</vt:lpstr>
    </vt:vector>
  </TitlesOfParts>
  <Company>ISD11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bhs</dc:creator>
  <cp:lastModifiedBy>user</cp:lastModifiedBy>
  <cp:revision>147</cp:revision>
  <cp:lastPrinted>2013-12-18T21:49:37Z</cp:lastPrinted>
  <dcterms:created xsi:type="dcterms:W3CDTF">2010-02-17T16:41:02Z</dcterms:created>
  <dcterms:modified xsi:type="dcterms:W3CDTF">2014-03-24T13:22:32Z</dcterms:modified>
</cp:coreProperties>
</file>